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  <p:sldMasterId id="2147489424" r:id="rId2"/>
  </p:sldMasterIdLst>
  <p:notesMasterIdLst>
    <p:notesMasterId r:id="rId25"/>
  </p:notesMasterIdLst>
  <p:handoutMasterIdLst>
    <p:handoutMasterId r:id="rId26"/>
  </p:handoutMasterIdLst>
  <p:sldIdLst>
    <p:sldId id="654" r:id="rId3"/>
    <p:sldId id="656" r:id="rId4"/>
    <p:sldId id="657" r:id="rId5"/>
    <p:sldId id="658" r:id="rId6"/>
    <p:sldId id="659" r:id="rId7"/>
    <p:sldId id="660" r:id="rId8"/>
    <p:sldId id="661" r:id="rId9"/>
    <p:sldId id="662" r:id="rId10"/>
    <p:sldId id="663" r:id="rId11"/>
    <p:sldId id="664" r:id="rId12"/>
    <p:sldId id="665" r:id="rId13"/>
    <p:sldId id="666" r:id="rId14"/>
    <p:sldId id="667" r:id="rId15"/>
    <p:sldId id="668" r:id="rId16"/>
    <p:sldId id="669" r:id="rId17"/>
    <p:sldId id="670" r:id="rId18"/>
    <p:sldId id="671" r:id="rId19"/>
    <p:sldId id="672" r:id="rId20"/>
    <p:sldId id="673" r:id="rId21"/>
    <p:sldId id="674" r:id="rId22"/>
    <p:sldId id="675" r:id="rId23"/>
    <p:sldId id="653" r:id="rId24"/>
  </p:sldIdLst>
  <p:sldSz cx="12192000" cy="6858000"/>
  <p:notesSz cx="9947275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2" userDrawn="1">
          <p15:clr>
            <a:srgbClr val="A4A3A4"/>
          </p15:clr>
        </p15:guide>
        <p15:guide id="2" pos="313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5353"/>
    <a:srgbClr val="FF7D7D"/>
    <a:srgbClr val="FFD1D1"/>
    <a:srgbClr val="FFA3A3"/>
    <a:srgbClr val="83A343"/>
    <a:srgbClr val="FFF1C9"/>
    <a:srgbClr val="C0E399"/>
    <a:srgbClr val="FFDD7D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0" autoAdjust="0"/>
    <p:restoredTop sz="96220" autoAdjust="0"/>
  </p:normalViewPr>
  <p:slideViewPr>
    <p:cSldViewPr>
      <p:cViewPr>
        <p:scale>
          <a:sx n="63" d="100"/>
          <a:sy n="63" d="100"/>
        </p:scale>
        <p:origin x="139" y="3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292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162"/>
        <p:guide pos="31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12127" cy="34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3560" y="0"/>
            <a:ext cx="4312126" cy="34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7514D772-1095-4DD0-9547-EC4E7B47D8FE}" type="datetime1">
              <a:rPr lang="ru-RU"/>
              <a:pPr>
                <a:defRPr/>
              </a:pPr>
              <a:t>14.03.2024</a:t>
            </a:fld>
            <a:endParaRPr lang="ru-RU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13410"/>
            <a:ext cx="4312127" cy="3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3560" y="6513410"/>
            <a:ext cx="4312126" cy="3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C1C2B65-AC16-4502-A867-F71FDEDE4C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7559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12127" cy="34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560" y="0"/>
            <a:ext cx="4312126" cy="34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66535612-E208-4BED-AEAA-601D96E22A50}" type="datetime1">
              <a:rPr lang="ru-RU"/>
              <a:pPr>
                <a:defRPr/>
              </a:pPr>
              <a:t>14.03.2024</a:t>
            </a:fld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0813" y="515938"/>
            <a:ext cx="4565650" cy="256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252" y="3257510"/>
            <a:ext cx="7958773" cy="30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13410"/>
            <a:ext cx="4312127" cy="3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560" y="6513410"/>
            <a:ext cx="4312126" cy="34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26" tIns="46413" rIns="92826" bIns="4641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5555595-80EA-4E62-AAE7-1FE5B0D0CD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4213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3013"/>
            <a:ext cx="5946775" cy="3346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F361A-D9DE-49AC-9F90-4B2563BE7D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1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288088" y="5345113"/>
            <a:ext cx="5903912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4293 w 2780"/>
                <a:gd name="T1" fmla="*/ 18 h 953"/>
                <a:gd name="T2" fmla="*/ 4155 w 2780"/>
                <a:gd name="T3" fmla="*/ 24 h 953"/>
                <a:gd name="T4" fmla="*/ 4060 w 2780"/>
                <a:gd name="T5" fmla="*/ 102 h 953"/>
                <a:gd name="T6" fmla="*/ 3893 w 2780"/>
                <a:gd name="T7" fmla="*/ 156 h 953"/>
                <a:gd name="T8" fmla="*/ 3882 w 2780"/>
                <a:gd name="T9" fmla="*/ 222 h 953"/>
                <a:gd name="T10" fmla="*/ 3855 w 2780"/>
                <a:gd name="T11" fmla="*/ 246 h 953"/>
                <a:gd name="T12" fmla="*/ 3829 w 2780"/>
                <a:gd name="T13" fmla="*/ 252 h 953"/>
                <a:gd name="T14" fmla="*/ 3721 w 2780"/>
                <a:gd name="T15" fmla="*/ 210 h 953"/>
                <a:gd name="T16" fmla="*/ 3505 w 2780"/>
                <a:gd name="T17" fmla="*/ 192 h 953"/>
                <a:gd name="T18" fmla="*/ 3468 w 2780"/>
                <a:gd name="T19" fmla="*/ 186 h 953"/>
                <a:gd name="T20" fmla="*/ 3439 w 2780"/>
                <a:gd name="T21" fmla="*/ 192 h 953"/>
                <a:gd name="T22" fmla="*/ 3326 w 2780"/>
                <a:gd name="T23" fmla="*/ 228 h 953"/>
                <a:gd name="T24" fmla="*/ 3270 w 2780"/>
                <a:gd name="T25" fmla="*/ 240 h 953"/>
                <a:gd name="T26" fmla="*/ 3235 w 2780"/>
                <a:gd name="T27" fmla="*/ 246 h 953"/>
                <a:gd name="T28" fmla="*/ 3217 w 2780"/>
                <a:gd name="T29" fmla="*/ 258 h 953"/>
                <a:gd name="T30" fmla="*/ 3217 w 2780"/>
                <a:gd name="T31" fmla="*/ 276 h 953"/>
                <a:gd name="T32" fmla="*/ 3185 w 2780"/>
                <a:gd name="T33" fmla="*/ 300 h 953"/>
                <a:gd name="T34" fmla="*/ 3158 w 2780"/>
                <a:gd name="T35" fmla="*/ 312 h 953"/>
                <a:gd name="T36" fmla="*/ 3141 w 2780"/>
                <a:gd name="T37" fmla="*/ 324 h 953"/>
                <a:gd name="T38" fmla="*/ 3125 w 2780"/>
                <a:gd name="T39" fmla="*/ 336 h 953"/>
                <a:gd name="T40" fmla="*/ 3075 w 2780"/>
                <a:gd name="T41" fmla="*/ 342 h 953"/>
                <a:gd name="T42" fmla="*/ 2965 w 2780"/>
                <a:gd name="T43" fmla="*/ 336 h 953"/>
                <a:gd name="T44" fmla="*/ 2908 w 2780"/>
                <a:gd name="T45" fmla="*/ 330 h 953"/>
                <a:gd name="T46" fmla="*/ 2890 w 2780"/>
                <a:gd name="T47" fmla="*/ 342 h 953"/>
                <a:gd name="T48" fmla="*/ 2872 w 2780"/>
                <a:gd name="T49" fmla="*/ 354 h 953"/>
                <a:gd name="T50" fmla="*/ 2827 w 2780"/>
                <a:gd name="T51" fmla="*/ 360 h 953"/>
                <a:gd name="T52" fmla="*/ 2738 w 2780"/>
                <a:gd name="T53" fmla="*/ 342 h 953"/>
                <a:gd name="T54" fmla="*/ 2702 w 2780"/>
                <a:gd name="T55" fmla="*/ 342 h 953"/>
                <a:gd name="T56" fmla="*/ 2666 w 2780"/>
                <a:gd name="T57" fmla="*/ 354 h 953"/>
                <a:gd name="T58" fmla="*/ 2569 w 2780"/>
                <a:gd name="T59" fmla="*/ 425 h 953"/>
                <a:gd name="T60" fmla="*/ 2503 w 2780"/>
                <a:gd name="T61" fmla="*/ 569 h 953"/>
                <a:gd name="T62" fmla="*/ 2503 w 2780"/>
                <a:gd name="T63" fmla="*/ 593 h 953"/>
                <a:gd name="T64" fmla="*/ 2512 w 2780"/>
                <a:gd name="T65" fmla="*/ 641 h 953"/>
                <a:gd name="T66" fmla="*/ 2541 w 2780"/>
                <a:gd name="T67" fmla="*/ 659 h 953"/>
                <a:gd name="T68" fmla="*/ 2531 w 2780"/>
                <a:gd name="T69" fmla="*/ 671 h 953"/>
                <a:gd name="T70" fmla="*/ 2512 w 2780"/>
                <a:gd name="T71" fmla="*/ 683 h 953"/>
                <a:gd name="T72" fmla="*/ 2387 w 2780"/>
                <a:gd name="T73" fmla="*/ 689 h 953"/>
                <a:gd name="T74" fmla="*/ 2271 w 2780"/>
                <a:gd name="T75" fmla="*/ 629 h 953"/>
                <a:gd name="T76" fmla="*/ 2065 w 2780"/>
                <a:gd name="T77" fmla="*/ 587 h 953"/>
                <a:gd name="T78" fmla="*/ 1834 w 2780"/>
                <a:gd name="T79" fmla="*/ 671 h 953"/>
                <a:gd name="T80" fmla="*/ 1574 w 2780"/>
                <a:gd name="T81" fmla="*/ 731 h 953"/>
                <a:gd name="T82" fmla="*/ 1267 w 2780"/>
                <a:gd name="T83" fmla="*/ 743 h 953"/>
                <a:gd name="T84" fmla="*/ 963 w 2780"/>
                <a:gd name="T85" fmla="*/ 701 h 953"/>
                <a:gd name="T86" fmla="*/ 873 w 2780"/>
                <a:gd name="T87" fmla="*/ 695 h 953"/>
                <a:gd name="T88" fmla="*/ 855 w 2780"/>
                <a:gd name="T89" fmla="*/ 701 h 953"/>
                <a:gd name="T90" fmla="*/ 801 w 2780"/>
                <a:gd name="T91" fmla="*/ 731 h 953"/>
                <a:gd name="T92" fmla="*/ 680 w 2780"/>
                <a:gd name="T93" fmla="*/ 809 h 953"/>
                <a:gd name="T94" fmla="*/ 620 w 2780"/>
                <a:gd name="T95" fmla="*/ 821 h 953"/>
                <a:gd name="T96" fmla="*/ 572 w 2780"/>
                <a:gd name="T97" fmla="*/ 821 h 953"/>
                <a:gd name="T98" fmla="*/ 478 w 2780"/>
                <a:gd name="T99" fmla="*/ 827 h 953"/>
                <a:gd name="T100" fmla="*/ 345 w 2780"/>
                <a:gd name="T101" fmla="*/ 851 h 953"/>
                <a:gd name="T102" fmla="*/ 309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4311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4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942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00200"/>
            <a:ext cx="103632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42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66FEC-6DE8-487F-BE40-7C2FEF0DF1D1}" type="datetime1">
              <a:rPr lang="ru-RU"/>
              <a:pPr>
                <a:defRPr/>
              </a:pPr>
              <a:t>14.03.2024</a:t>
            </a:fld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7535E3-17BC-47E9-83AB-AFE4683566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20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20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243E0-F16C-4F13-9D62-F8506922DD24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89DA7-DC7B-468C-9BFC-334835BBA0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3B663-4519-49D1-A94F-9A7EFB8A2EF1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02C16-6B3D-4C4C-B1AF-85D7BCC72C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9AE38-4AF5-40F5-92B0-E78566A455B8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054F5-5EBF-49A3-89C1-54725AC64D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9707C-F028-45DA-9728-0E8E64BEC31D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44DB4-47F4-4EFF-BDC5-D960F48F7D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CC8A-7C31-448B-B3A6-DDA4BBC64F8B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AAEF0-1EB4-42BE-AD90-6E337AE95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8DC07-B26D-478E-8DDF-D5C8A0284267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6A466-0ECE-4919-BC58-BC60AC1F0B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257FC-FB71-44B3-9CD0-2DB1F35F5880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ADDA-B6FB-461D-B532-16A1F748B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5F986-BFFD-44E8-8998-ED9973D10FE2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44A7-B3EF-4E8C-A8AA-22283CFC38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CD31-CCDB-4AC1-8A14-5F1AD523A18E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07BA8-8DF0-4F24-818B-8B1372D3A9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25DC8-33CC-4CDC-909D-88E1CF8866B0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CAE-FC7F-4453-8C2F-66F306A8ED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30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30" y="1435107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C743-F4A2-41E2-8018-B19F3BCEB048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27B6-5986-4165-AF4A-3EBCEE1C72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2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" name="Rectangle 2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1BF1BCB9-A682-4BFF-9ADA-791DA7487B66}" type="datetime1">
              <a:rPr lang="ru-RU"/>
              <a:pPr>
                <a:defRPr/>
              </a:pPr>
              <a:t>14.03.2024</a:t>
            </a:fld>
            <a:endParaRPr lang="ru-RU"/>
          </a:p>
        </p:txBody>
      </p:sp>
      <p:sp>
        <p:nvSpPr>
          <p:cNvPr id="40" name="Rectangle 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C12D125-8476-4FB5-B6C1-E2B6DB8A68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7734" r:id="rId1"/>
  </p:sldLayoutIdLst>
  <p:transition spd="slow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700150C-7054-47BC-98F4-2E80288832D4}" type="datetime1">
              <a:rPr lang="ru-RU" altLang="ru-RU"/>
              <a:pPr>
                <a:defRPr/>
              </a:pPr>
              <a:t>14.03.2024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5586CE4-8DF7-47F1-A7BD-5074A4B90D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7723" r:id="rId1"/>
    <p:sldLayoutId id="2147507724" r:id="rId2"/>
    <p:sldLayoutId id="2147507725" r:id="rId3"/>
    <p:sldLayoutId id="2147507726" r:id="rId4"/>
    <p:sldLayoutId id="2147507727" r:id="rId5"/>
    <p:sldLayoutId id="2147507728" r:id="rId6"/>
    <p:sldLayoutId id="2147507729" r:id="rId7"/>
    <p:sldLayoutId id="2147507730" r:id="rId8"/>
    <p:sldLayoutId id="2147507731" r:id="rId9"/>
    <p:sldLayoutId id="2147507732" r:id="rId10"/>
    <p:sldLayoutId id="2147507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s://versia.ru/images/z/a/za-kakie-funkcii-koptery-stali-populyarny-v-svo-3.jp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versia.ru/images/z/a/za-kakie-funkcii-koptery-stali-populyarny-v-svo-5.jpg" TargetMode="External"/><Relationship Id="rId5" Type="http://schemas.openxmlformats.org/officeDocument/2006/relationships/image" Target="../media/image5.jpeg"/><Relationship Id="rId4" Type="http://schemas.openxmlformats.org/officeDocument/2006/relationships/hyperlink" Target="https://versia.ru/images/z/a/za-kakie-funkcii-koptery-stali-populyarny-v-svo-4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0" y="2780928"/>
            <a:ext cx="1219200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ПРИМЕНЕНИЯ РАСЧЕТОВ С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-ДРОНАМИ В ИНТЕРЕСАХ БАТАЛЬОНА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8" y="454360"/>
            <a:ext cx="2551424" cy="1728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416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ВТОРОЙ УЧЕБНЫЙ ВОПРОС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0470" y="631388"/>
            <a:ext cx="12144671" cy="6088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применения расчетов с </a:t>
            </a:r>
            <a:r>
              <a:rPr lang="en-US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интересах батальона 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4075" b="3970"/>
          <a:stretch/>
        </p:blipFill>
        <p:spPr>
          <a:xfrm>
            <a:off x="4723608" y="593400"/>
            <a:ext cx="6844999" cy="459288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Место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расчёта комплекса с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в боевых порядках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батальона (роты) в различных видах боевых действий   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871849" y="928421"/>
            <a:ext cx="2567965" cy="91640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определяет </a:t>
            </a:r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ведения разведки и огневого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поражения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40231" y="928421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Командир батальона (роты)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1435241" y="1088023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1878946" y="2703130"/>
            <a:ext cx="2560869" cy="122992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оптимальное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развертывания стартовой позиции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47328" y="2944645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Начальник расчета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1442338" y="3104247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1934004" y="5186289"/>
            <a:ext cx="10209243" cy="162708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перепад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высот местности 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погодных условий; </a:t>
            </a:r>
          </a:p>
          <a:p>
            <a:pPr indent="2730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экранирующих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направлении ведения боевой работы; </a:t>
            </a:r>
          </a:p>
          <a:p>
            <a:pPr indent="2730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дистанции между расчетами не менее 2-х километров для обеспечения устойчивой работы приемо-передающей аппаратуры комплекса и предотвращения перекрывания видеосигнала от одного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антенной другого расчета (срыв наведения и выполнения боевой задачи); </a:t>
            </a:r>
          </a:p>
          <a:p>
            <a:pPr indent="2730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организация взаимодействия с подразделениями РЭБ и с соседними подразделениями.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72528" y="5572637"/>
            <a:ext cx="1369810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</a:t>
            </a:r>
            <a:r>
              <a:rPr lang="ru-RU" sz="1600" b="1" dirty="0" smtClean="0"/>
              <a:t> </a:t>
            </a:r>
            <a:r>
              <a:rPr lang="ru-RU" sz="1600" b="1" dirty="0"/>
              <a:t>к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стартовой позиции 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1487488" y="5716653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Группа 632"/>
          <p:cNvGrpSpPr/>
          <p:nvPr/>
        </p:nvGrpSpPr>
        <p:grpSpPr>
          <a:xfrm>
            <a:off x="6286212" y="620689"/>
            <a:ext cx="5426412" cy="3632453"/>
            <a:chOff x="4763628" y="640067"/>
            <a:chExt cx="4272868" cy="3158561"/>
          </a:xfrm>
        </p:grpSpPr>
        <p:grpSp>
          <p:nvGrpSpPr>
            <p:cNvPr id="631" name="Группа 630"/>
            <p:cNvGrpSpPr/>
            <p:nvPr/>
          </p:nvGrpSpPr>
          <p:grpSpPr>
            <a:xfrm>
              <a:off x="4763628" y="640067"/>
              <a:ext cx="4272868" cy="3158561"/>
              <a:chOff x="4763628" y="640067"/>
              <a:chExt cx="4272868" cy="3158561"/>
            </a:xfrm>
          </p:grpSpPr>
          <p:sp>
            <p:nvSpPr>
              <p:cNvPr id="456" name="Прямоугольник 455"/>
              <p:cNvSpPr/>
              <p:nvPr/>
            </p:nvSpPr>
            <p:spPr>
              <a:xfrm>
                <a:off x="5595853" y="652121"/>
                <a:ext cx="2924059" cy="14773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963929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2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Расчет комплекса с 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FPV</a:t>
                </a:r>
                <a:r>
                  <a:rPr lang="ru-RU" sz="12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ru-RU" sz="1200" b="1" kern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дронами</a:t>
                </a:r>
                <a:endParaRPr lang="ru-RU" sz="12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58" name="Group 883"/>
              <p:cNvGrpSpPr>
                <a:grpSpLocks/>
              </p:cNvGrpSpPr>
              <p:nvPr/>
            </p:nvGrpSpPr>
            <p:grpSpPr bwMode="auto">
              <a:xfrm rot="18089747" flipH="1" flipV="1">
                <a:off x="7551326" y="913282"/>
                <a:ext cx="401301" cy="845169"/>
                <a:chOff x="4060" y="1933"/>
                <a:chExt cx="370" cy="545"/>
              </a:xfrm>
            </p:grpSpPr>
            <p:sp>
              <p:nvSpPr>
                <p:cNvPr id="459" name="Line 884"/>
                <p:cNvSpPr>
                  <a:spLocks noChangeShapeType="1"/>
                </p:cNvSpPr>
                <p:nvPr/>
              </p:nvSpPr>
              <p:spPr bwMode="auto">
                <a:xfrm flipV="1">
                  <a:off x="4195" y="2172"/>
                  <a:ext cx="67" cy="33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0" name="Line 885"/>
                <p:cNvSpPr>
                  <a:spLocks noChangeShapeType="1"/>
                </p:cNvSpPr>
                <p:nvPr/>
              </p:nvSpPr>
              <p:spPr bwMode="auto">
                <a:xfrm>
                  <a:off x="4261" y="2172"/>
                  <a:ext cx="169" cy="30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1" name="Line 886"/>
                <p:cNvSpPr>
                  <a:spLocks noChangeShapeType="1"/>
                </p:cNvSpPr>
                <p:nvPr/>
              </p:nvSpPr>
              <p:spPr bwMode="auto">
                <a:xfrm flipH="1" flipV="1">
                  <a:off x="4060" y="1933"/>
                  <a:ext cx="134" cy="27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8" name="Group 84"/>
              <p:cNvGrpSpPr>
                <a:grpSpLocks/>
              </p:cNvGrpSpPr>
              <p:nvPr/>
            </p:nvGrpSpPr>
            <p:grpSpPr bwMode="auto">
              <a:xfrm>
                <a:off x="8146856" y="793108"/>
                <a:ext cx="827849" cy="964945"/>
                <a:chOff x="4230" y="5598"/>
                <a:chExt cx="396" cy="364"/>
              </a:xfrm>
            </p:grpSpPr>
            <p:sp>
              <p:nvSpPr>
                <p:cNvPr id="379" name="Freeform 85"/>
                <p:cNvSpPr>
                  <a:spLocks/>
                </p:cNvSpPr>
                <p:nvPr/>
              </p:nvSpPr>
              <p:spPr bwMode="auto">
                <a:xfrm>
                  <a:off x="4281" y="5803"/>
                  <a:ext cx="46" cy="26"/>
                </a:xfrm>
                <a:custGeom>
                  <a:avLst/>
                  <a:gdLst/>
                  <a:ahLst/>
                  <a:cxnLst>
                    <a:cxn ang="0">
                      <a:pos x="34" y="8"/>
                    </a:cxn>
                    <a:cxn ang="0">
                      <a:pos x="25" y="16"/>
                    </a:cxn>
                    <a:cxn ang="0">
                      <a:pos x="17" y="25"/>
                    </a:cxn>
                    <a:cxn ang="0">
                      <a:pos x="9" y="25"/>
                    </a:cxn>
                    <a:cxn ang="0">
                      <a:pos x="4" y="25"/>
                    </a:cxn>
                    <a:cxn ang="0">
                      <a:pos x="0" y="29"/>
                    </a:cxn>
                    <a:cxn ang="0">
                      <a:pos x="4" y="33"/>
                    </a:cxn>
                    <a:cxn ang="0">
                      <a:pos x="58" y="33"/>
                    </a:cxn>
                    <a:cxn ang="0">
                      <a:pos x="50" y="25"/>
                    </a:cxn>
                    <a:cxn ang="0">
                      <a:pos x="50" y="12"/>
                    </a:cxn>
                    <a:cxn ang="0">
                      <a:pos x="58" y="0"/>
                    </a:cxn>
                    <a:cxn ang="0">
                      <a:pos x="38" y="0"/>
                    </a:cxn>
                    <a:cxn ang="0">
                      <a:pos x="34" y="8"/>
                    </a:cxn>
                  </a:cxnLst>
                  <a:rect l="0" t="0" r="r" b="b"/>
                  <a:pathLst>
                    <a:path w="58" h="33">
                      <a:moveTo>
                        <a:pt x="34" y="8"/>
                      </a:moveTo>
                      <a:lnTo>
                        <a:pt x="25" y="16"/>
                      </a:lnTo>
                      <a:lnTo>
                        <a:pt x="17" y="25"/>
                      </a:lnTo>
                      <a:lnTo>
                        <a:pt x="9" y="25"/>
                      </a:lnTo>
                      <a:lnTo>
                        <a:pt x="4" y="25"/>
                      </a:lnTo>
                      <a:lnTo>
                        <a:pt x="0" y="29"/>
                      </a:lnTo>
                      <a:lnTo>
                        <a:pt x="4" y="33"/>
                      </a:lnTo>
                      <a:lnTo>
                        <a:pt x="58" y="33"/>
                      </a:lnTo>
                      <a:lnTo>
                        <a:pt x="50" y="25"/>
                      </a:lnTo>
                      <a:lnTo>
                        <a:pt x="50" y="12"/>
                      </a:lnTo>
                      <a:lnTo>
                        <a:pt x="58" y="0"/>
                      </a:lnTo>
                      <a:lnTo>
                        <a:pt x="38" y="0"/>
                      </a:lnTo>
                      <a:lnTo>
                        <a:pt x="34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0" name="Freeform 86"/>
                <p:cNvSpPr>
                  <a:spLocks/>
                </p:cNvSpPr>
                <p:nvPr/>
              </p:nvSpPr>
              <p:spPr bwMode="auto">
                <a:xfrm>
                  <a:off x="4314" y="5706"/>
                  <a:ext cx="40" cy="2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4" y="8"/>
                    </a:cxn>
                    <a:cxn ang="0">
                      <a:pos x="8" y="25"/>
                    </a:cxn>
                    <a:cxn ang="0">
                      <a:pos x="29" y="25"/>
                    </a:cxn>
                    <a:cxn ang="0">
                      <a:pos x="46" y="29"/>
                    </a:cxn>
                    <a:cxn ang="0">
                      <a:pos x="50" y="12"/>
                    </a:cxn>
                    <a:cxn ang="0">
                      <a:pos x="50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50" h="29">
                      <a:moveTo>
                        <a:pt x="4" y="0"/>
                      </a:move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8" y="25"/>
                      </a:lnTo>
                      <a:lnTo>
                        <a:pt x="29" y="25"/>
                      </a:lnTo>
                      <a:lnTo>
                        <a:pt x="46" y="29"/>
                      </a:lnTo>
                      <a:lnTo>
                        <a:pt x="50" y="12"/>
                      </a:lnTo>
                      <a:lnTo>
                        <a:pt x="50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1" name="Freeform 87"/>
                <p:cNvSpPr>
                  <a:spLocks/>
                </p:cNvSpPr>
                <p:nvPr/>
              </p:nvSpPr>
              <p:spPr bwMode="auto">
                <a:xfrm>
                  <a:off x="4292" y="5712"/>
                  <a:ext cx="110" cy="13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62" y="17"/>
                    </a:cxn>
                    <a:cxn ang="0">
                      <a:pos x="50" y="30"/>
                    </a:cxn>
                    <a:cxn ang="0">
                      <a:pos x="45" y="42"/>
                    </a:cxn>
                    <a:cxn ang="0">
                      <a:pos x="29" y="71"/>
                    </a:cxn>
                    <a:cxn ang="0">
                      <a:pos x="0" y="80"/>
                    </a:cxn>
                    <a:cxn ang="0">
                      <a:pos x="4" y="105"/>
                    </a:cxn>
                    <a:cxn ang="0">
                      <a:pos x="16" y="126"/>
                    </a:cxn>
                    <a:cxn ang="0">
                      <a:pos x="45" y="126"/>
                    </a:cxn>
                    <a:cxn ang="0">
                      <a:pos x="45" y="105"/>
                    </a:cxn>
                    <a:cxn ang="0">
                      <a:pos x="33" y="88"/>
                    </a:cxn>
                    <a:cxn ang="0">
                      <a:pos x="58" y="101"/>
                    </a:cxn>
                    <a:cxn ang="0">
                      <a:pos x="83" y="113"/>
                    </a:cxn>
                    <a:cxn ang="0">
                      <a:pos x="91" y="139"/>
                    </a:cxn>
                    <a:cxn ang="0">
                      <a:pos x="108" y="164"/>
                    </a:cxn>
                    <a:cxn ang="0">
                      <a:pos x="120" y="168"/>
                    </a:cxn>
                    <a:cxn ang="0">
                      <a:pos x="133" y="164"/>
                    </a:cxn>
                    <a:cxn ang="0">
                      <a:pos x="141" y="139"/>
                    </a:cxn>
                    <a:cxn ang="0">
                      <a:pos x="137" y="113"/>
                    </a:cxn>
                    <a:cxn ang="0">
                      <a:pos x="128" y="80"/>
                    </a:cxn>
                    <a:cxn ang="0">
                      <a:pos x="141" y="46"/>
                    </a:cxn>
                    <a:cxn ang="0">
                      <a:pos x="99" y="13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41" h="168">
                      <a:moveTo>
                        <a:pt x="79" y="0"/>
                      </a:moveTo>
                      <a:lnTo>
                        <a:pt x="62" y="17"/>
                      </a:lnTo>
                      <a:lnTo>
                        <a:pt x="50" y="30"/>
                      </a:lnTo>
                      <a:lnTo>
                        <a:pt x="45" y="42"/>
                      </a:lnTo>
                      <a:lnTo>
                        <a:pt x="29" y="71"/>
                      </a:lnTo>
                      <a:lnTo>
                        <a:pt x="0" y="80"/>
                      </a:lnTo>
                      <a:lnTo>
                        <a:pt x="4" y="105"/>
                      </a:lnTo>
                      <a:lnTo>
                        <a:pt x="16" y="126"/>
                      </a:lnTo>
                      <a:lnTo>
                        <a:pt x="45" y="126"/>
                      </a:lnTo>
                      <a:lnTo>
                        <a:pt x="45" y="105"/>
                      </a:lnTo>
                      <a:lnTo>
                        <a:pt x="33" y="88"/>
                      </a:lnTo>
                      <a:lnTo>
                        <a:pt x="58" y="101"/>
                      </a:lnTo>
                      <a:lnTo>
                        <a:pt x="83" y="113"/>
                      </a:lnTo>
                      <a:lnTo>
                        <a:pt x="91" y="139"/>
                      </a:lnTo>
                      <a:lnTo>
                        <a:pt x="108" y="164"/>
                      </a:lnTo>
                      <a:lnTo>
                        <a:pt x="120" y="168"/>
                      </a:lnTo>
                      <a:lnTo>
                        <a:pt x="133" y="164"/>
                      </a:lnTo>
                      <a:lnTo>
                        <a:pt x="141" y="139"/>
                      </a:lnTo>
                      <a:lnTo>
                        <a:pt x="137" y="113"/>
                      </a:lnTo>
                      <a:lnTo>
                        <a:pt x="128" y="80"/>
                      </a:lnTo>
                      <a:lnTo>
                        <a:pt x="141" y="46"/>
                      </a:lnTo>
                      <a:lnTo>
                        <a:pt x="99" y="13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2" name="Freeform 88"/>
                <p:cNvSpPr>
                  <a:spLocks/>
                </p:cNvSpPr>
                <p:nvPr/>
              </p:nvSpPr>
              <p:spPr bwMode="auto">
                <a:xfrm>
                  <a:off x="4340" y="5706"/>
                  <a:ext cx="6" cy="9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8" y="12"/>
                    </a:cxn>
                    <a:cxn ang="0">
                      <a:pos x="4" y="12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8" h="12">
                      <a:moveTo>
                        <a:pt x="0" y="8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3" name="Freeform 89"/>
                <p:cNvSpPr>
                  <a:spLocks/>
                </p:cNvSpPr>
                <p:nvPr/>
              </p:nvSpPr>
              <p:spPr bwMode="auto">
                <a:xfrm>
                  <a:off x="4314" y="5719"/>
                  <a:ext cx="10" cy="1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12" y="12"/>
                    </a:cxn>
                    <a:cxn ang="0">
                      <a:pos x="8" y="16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16">
                      <a:moveTo>
                        <a:pt x="8" y="0"/>
                      </a:moveTo>
                      <a:lnTo>
                        <a:pt x="12" y="4"/>
                      </a:lnTo>
                      <a:lnTo>
                        <a:pt x="12" y="12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4" name="Freeform 90"/>
                <p:cNvSpPr>
                  <a:spLocks/>
                </p:cNvSpPr>
                <p:nvPr/>
              </p:nvSpPr>
              <p:spPr bwMode="auto">
                <a:xfrm>
                  <a:off x="4314" y="5687"/>
                  <a:ext cx="43" cy="22"/>
                </a:xfrm>
                <a:custGeom>
                  <a:avLst/>
                  <a:gdLst/>
                  <a:ahLst/>
                  <a:cxnLst>
                    <a:cxn ang="0">
                      <a:pos x="54" y="29"/>
                    </a:cxn>
                    <a:cxn ang="0">
                      <a:pos x="54" y="12"/>
                    </a:cxn>
                    <a:cxn ang="0">
                      <a:pos x="41" y="0"/>
                    </a:cxn>
                    <a:cxn ang="0">
                      <a:pos x="21" y="0"/>
                    </a:cxn>
                    <a:cxn ang="0">
                      <a:pos x="4" y="8"/>
                    </a:cxn>
                    <a:cxn ang="0">
                      <a:pos x="0" y="25"/>
                    </a:cxn>
                    <a:cxn ang="0">
                      <a:pos x="25" y="29"/>
                    </a:cxn>
                    <a:cxn ang="0">
                      <a:pos x="54" y="29"/>
                    </a:cxn>
                  </a:cxnLst>
                  <a:rect l="0" t="0" r="r" b="b"/>
                  <a:pathLst>
                    <a:path w="54" h="29">
                      <a:moveTo>
                        <a:pt x="54" y="29"/>
                      </a:moveTo>
                      <a:lnTo>
                        <a:pt x="54" y="12"/>
                      </a:lnTo>
                      <a:lnTo>
                        <a:pt x="41" y="0"/>
                      </a:lnTo>
                      <a:lnTo>
                        <a:pt x="21" y="0"/>
                      </a:lnTo>
                      <a:lnTo>
                        <a:pt x="4" y="8"/>
                      </a:lnTo>
                      <a:lnTo>
                        <a:pt x="0" y="25"/>
                      </a:lnTo>
                      <a:lnTo>
                        <a:pt x="25" y="29"/>
                      </a:lnTo>
                      <a:lnTo>
                        <a:pt x="54" y="2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5" name="Freeform 91"/>
                <p:cNvSpPr>
                  <a:spLocks/>
                </p:cNvSpPr>
                <p:nvPr/>
              </p:nvSpPr>
              <p:spPr bwMode="auto">
                <a:xfrm>
                  <a:off x="4304" y="5728"/>
                  <a:ext cx="27" cy="39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34"/>
                    </a:cxn>
                    <a:cxn ang="0">
                      <a:pos x="25" y="50"/>
                    </a:cxn>
                    <a:cxn ang="0">
                      <a:pos x="34" y="38"/>
                    </a:cxn>
                    <a:cxn ang="0">
                      <a:pos x="34" y="25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" h="50">
                      <a:moveTo>
                        <a:pt x="25" y="0"/>
                      </a:moveTo>
                      <a:lnTo>
                        <a:pt x="0" y="34"/>
                      </a:lnTo>
                      <a:lnTo>
                        <a:pt x="25" y="50"/>
                      </a:lnTo>
                      <a:lnTo>
                        <a:pt x="34" y="38"/>
                      </a:lnTo>
                      <a:lnTo>
                        <a:pt x="34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6" name="Freeform 92"/>
                <p:cNvSpPr>
                  <a:spLocks/>
                </p:cNvSpPr>
                <p:nvPr/>
              </p:nvSpPr>
              <p:spPr bwMode="auto">
                <a:xfrm>
                  <a:off x="4314" y="5722"/>
                  <a:ext cx="13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4" y="17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4" y="17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7" name="Freeform 93"/>
                <p:cNvSpPr>
                  <a:spLocks/>
                </p:cNvSpPr>
                <p:nvPr/>
              </p:nvSpPr>
              <p:spPr bwMode="auto">
                <a:xfrm>
                  <a:off x="4301" y="5728"/>
                  <a:ext cx="26" cy="46"/>
                </a:xfrm>
                <a:custGeom>
                  <a:avLst/>
                  <a:gdLst/>
                  <a:ahLst/>
                  <a:cxnLst>
                    <a:cxn ang="0">
                      <a:pos x="9" y="59"/>
                    </a:cxn>
                    <a:cxn ang="0">
                      <a:pos x="0" y="59"/>
                    </a:cxn>
                    <a:cxn ang="0">
                      <a:pos x="4" y="30"/>
                    </a:cxn>
                    <a:cxn ang="0">
                      <a:pos x="13" y="4"/>
                    </a:cxn>
                    <a:cxn ang="0">
                      <a:pos x="29" y="0"/>
                    </a:cxn>
                    <a:cxn ang="0">
                      <a:pos x="33" y="25"/>
                    </a:cxn>
                    <a:cxn ang="0">
                      <a:pos x="29" y="46"/>
                    </a:cxn>
                    <a:cxn ang="0">
                      <a:pos x="21" y="55"/>
                    </a:cxn>
                    <a:cxn ang="0">
                      <a:pos x="9" y="59"/>
                    </a:cxn>
                  </a:cxnLst>
                  <a:rect l="0" t="0" r="r" b="b"/>
                  <a:pathLst>
                    <a:path w="33" h="59">
                      <a:moveTo>
                        <a:pt x="9" y="59"/>
                      </a:moveTo>
                      <a:lnTo>
                        <a:pt x="0" y="59"/>
                      </a:lnTo>
                      <a:lnTo>
                        <a:pt x="4" y="30"/>
                      </a:lnTo>
                      <a:lnTo>
                        <a:pt x="13" y="4"/>
                      </a:lnTo>
                      <a:lnTo>
                        <a:pt x="29" y="0"/>
                      </a:lnTo>
                      <a:lnTo>
                        <a:pt x="33" y="25"/>
                      </a:lnTo>
                      <a:lnTo>
                        <a:pt x="29" y="46"/>
                      </a:lnTo>
                      <a:lnTo>
                        <a:pt x="21" y="55"/>
                      </a:lnTo>
                      <a:lnTo>
                        <a:pt x="9" y="5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8" name="Freeform 94"/>
                <p:cNvSpPr>
                  <a:spLocks/>
                </p:cNvSpPr>
                <p:nvPr/>
              </p:nvSpPr>
              <p:spPr bwMode="auto">
                <a:xfrm>
                  <a:off x="4376" y="5771"/>
                  <a:ext cx="29" cy="36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21"/>
                    </a:cxn>
                    <a:cxn ang="0">
                      <a:pos x="16" y="46"/>
                    </a:cxn>
                    <a:cxn ang="0">
                      <a:pos x="37" y="46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7" h="46">
                      <a:moveTo>
                        <a:pt x="25" y="0"/>
                      </a:moveTo>
                      <a:lnTo>
                        <a:pt x="0" y="21"/>
                      </a:lnTo>
                      <a:lnTo>
                        <a:pt x="16" y="46"/>
                      </a:lnTo>
                      <a:lnTo>
                        <a:pt x="37" y="4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9" name="Freeform 95"/>
                <p:cNvSpPr>
                  <a:spLocks/>
                </p:cNvSpPr>
                <p:nvPr/>
              </p:nvSpPr>
              <p:spPr bwMode="auto">
                <a:xfrm>
                  <a:off x="4360" y="5722"/>
                  <a:ext cx="52" cy="6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0" y="17"/>
                    </a:cxn>
                    <a:cxn ang="0">
                      <a:pos x="29" y="50"/>
                    </a:cxn>
                    <a:cxn ang="0">
                      <a:pos x="8" y="75"/>
                    </a:cxn>
                    <a:cxn ang="0">
                      <a:pos x="17" y="84"/>
                    </a:cxn>
                    <a:cxn ang="0">
                      <a:pos x="46" y="71"/>
                    </a:cxn>
                    <a:cxn ang="0">
                      <a:pos x="66" y="50"/>
                    </a:cxn>
                    <a:cxn ang="0">
                      <a:pos x="54" y="29"/>
                    </a:cxn>
                    <a:cxn ang="0">
                      <a:pos x="37" y="1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66" h="84">
                      <a:moveTo>
                        <a:pt x="17" y="0"/>
                      </a:moveTo>
                      <a:lnTo>
                        <a:pt x="4" y="0"/>
                      </a:lnTo>
                      <a:lnTo>
                        <a:pt x="0" y="8"/>
                      </a:lnTo>
                      <a:lnTo>
                        <a:pt x="0" y="17"/>
                      </a:lnTo>
                      <a:lnTo>
                        <a:pt x="29" y="50"/>
                      </a:lnTo>
                      <a:lnTo>
                        <a:pt x="8" y="75"/>
                      </a:lnTo>
                      <a:lnTo>
                        <a:pt x="17" y="84"/>
                      </a:lnTo>
                      <a:lnTo>
                        <a:pt x="46" y="71"/>
                      </a:lnTo>
                      <a:lnTo>
                        <a:pt x="66" y="50"/>
                      </a:lnTo>
                      <a:lnTo>
                        <a:pt x="54" y="29"/>
                      </a:lnTo>
                      <a:lnTo>
                        <a:pt x="37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0" name="Freeform 96"/>
                <p:cNvSpPr>
                  <a:spLocks/>
                </p:cNvSpPr>
                <p:nvPr/>
              </p:nvSpPr>
              <p:spPr bwMode="auto">
                <a:xfrm>
                  <a:off x="4311" y="5780"/>
                  <a:ext cx="29" cy="56"/>
                </a:xfrm>
                <a:custGeom>
                  <a:avLst/>
                  <a:gdLst/>
                  <a:ahLst/>
                  <a:cxnLst>
                    <a:cxn ang="0">
                      <a:pos x="37" y="72"/>
                    </a:cxn>
                    <a:cxn ang="0">
                      <a:pos x="0" y="55"/>
                    </a:cxn>
                    <a:cxn ang="0">
                      <a:pos x="0" y="0"/>
                    </a:cxn>
                    <a:cxn ang="0">
                      <a:pos x="37" y="17"/>
                    </a:cxn>
                    <a:cxn ang="0">
                      <a:pos x="37" y="72"/>
                    </a:cxn>
                  </a:cxnLst>
                  <a:rect l="0" t="0" r="r" b="b"/>
                  <a:pathLst>
                    <a:path w="37" h="72">
                      <a:moveTo>
                        <a:pt x="37" y="72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7" y="17"/>
                      </a:lnTo>
                      <a:lnTo>
                        <a:pt x="37" y="72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1" name="Rectangle 97"/>
                <p:cNvSpPr>
                  <a:spLocks noChangeArrowheads="1"/>
                </p:cNvSpPr>
                <p:nvPr/>
              </p:nvSpPr>
              <p:spPr bwMode="auto">
                <a:xfrm>
                  <a:off x="4340" y="5793"/>
                  <a:ext cx="14" cy="43"/>
                </a:xfrm>
                <a:prstGeom prst="rect">
                  <a:avLst/>
                </a:prstGeom>
                <a:solidFill>
                  <a:srgbClr val="339966"/>
                </a:solidFill>
                <a:ln w="762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2" name="Freeform 98"/>
                <p:cNvSpPr>
                  <a:spLocks/>
                </p:cNvSpPr>
                <p:nvPr/>
              </p:nvSpPr>
              <p:spPr bwMode="auto">
                <a:xfrm>
                  <a:off x="4311" y="5780"/>
                  <a:ext cx="43" cy="13"/>
                </a:xfrm>
                <a:custGeom>
                  <a:avLst/>
                  <a:gdLst/>
                  <a:ahLst/>
                  <a:cxnLst>
                    <a:cxn ang="0">
                      <a:pos x="54" y="17"/>
                    </a:cxn>
                    <a:cxn ang="0">
                      <a:pos x="16" y="0"/>
                    </a:cxn>
                    <a:cxn ang="0">
                      <a:pos x="0" y="0"/>
                    </a:cxn>
                    <a:cxn ang="0">
                      <a:pos x="37" y="17"/>
                    </a:cxn>
                    <a:cxn ang="0">
                      <a:pos x="54" y="17"/>
                    </a:cxn>
                  </a:cxnLst>
                  <a:rect l="0" t="0" r="r" b="b"/>
                  <a:pathLst>
                    <a:path w="54" h="17">
                      <a:moveTo>
                        <a:pt x="54" y="17"/>
                      </a:move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7" y="17"/>
                      </a:lnTo>
                      <a:lnTo>
                        <a:pt x="54" y="17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3" name="Freeform 99"/>
                <p:cNvSpPr>
                  <a:spLocks/>
                </p:cNvSpPr>
                <p:nvPr/>
              </p:nvSpPr>
              <p:spPr bwMode="auto">
                <a:xfrm>
                  <a:off x="4317" y="5780"/>
                  <a:ext cx="10" cy="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12" y="4"/>
                    </a:cxn>
                    <a:cxn ang="0">
                      <a:pos x="4" y="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2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2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33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4324" y="5598"/>
                  <a:ext cx="1" cy="185"/>
                </a:xfrm>
                <a:prstGeom prst="line">
                  <a:avLst/>
                </a:prstGeom>
                <a:noFill/>
                <a:ln w="762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5" name="Freeform 101"/>
                <p:cNvSpPr>
                  <a:spLocks/>
                </p:cNvSpPr>
                <p:nvPr/>
              </p:nvSpPr>
              <p:spPr bwMode="auto">
                <a:xfrm>
                  <a:off x="4321" y="5777"/>
                  <a:ext cx="48" cy="46"/>
                </a:xfrm>
                <a:custGeom>
                  <a:avLst/>
                  <a:gdLst/>
                  <a:ahLst/>
                  <a:cxnLst>
                    <a:cxn ang="0">
                      <a:pos x="25" y="59"/>
                    </a:cxn>
                    <a:cxn ang="0">
                      <a:pos x="0" y="34"/>
                    </a:cxn>
                    <a:cxn ang="0">
                      <a:pos x="8" y="17"/>
                    </a:cxn>
                    <a:cxn ang="0">
                      <a:pos x="21" y="4"/>
                    </a:cxn>
                    <a:cxn ang="0">
                      <a:pos x="42" y="0"/>
                    </a:cxn>
                    <a:cxn ang="0">
                      <a:pos x="62" y="25"/>
                    </a:cxn>
                    <a:cxn ang="0">
                      <a:pos x="46" y="29"/>
                    </a:cxn>
                    <a:cxn ang="0">
                      <a:pos x="29" y="42"/>
                    </a:cxn>
                    <a:cxn ang="0">
                      <a:pos x="25" y="59"/>
                    </a:cxn>
                  </a:cxnLst>
                  <a:rect l="0" t="0" r="r" b="b"/>
                  <a:pathLst>
                    <a:path w="62" h="59">
                      <a:moveTo>
                        <a:pt x="25" y="59"/>
                      </a:moveTo>
                      <a:lnTo>
                        <a:pt x="0" y="34"/>
                      </a:lnTo>
                      <a:lnTo>
                        <a:pt x="8" y="17"/>
                      </a:lnTo>
                      <a:lnTo>
                        <a:pt x="21" y="4"/>
                      </a:lnTo>
                      <a:lnTo>
                        <a:pt x="42" y="0"/>
                      </a:lnTo>
                      <a:lnTo>
                        <a:pt x="62" y="25"/>
                      </a:lnTo>
                      <a:lnTo>
                        <a:pt x="46" y="29"/>
                      </a:lnTo>
                      <a:lnTo>
                        <a:pt x="29" y="42"/>
                      </a:lnTo>
                      <a:lnTo>
                        <a:pt x="25" y="59"/>
                      </a:lnTo>
                      <a:close/>
                    </a:path>
                  </a:pathLst>
                </a:custGeom>
                <a:solidFill>
                  <a:srgbClr val="FFCC99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6" name="Freeform 102"/>
                <p:cNvSpPr>
                  <a:spLocks/>
                </p:cNvSpPr>
                <p:nvPr/>
              </p:nvSpPr>
              <p:spPr bwMode="auto">
                <a:xfrm>
                  <a:off x="4357" y="5777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0" y="13"/>
                    </a:cxn>
                    <a:cxn ang="0">
                      <a:pos x="12" y="25"/>
                    </a:cxn>
                    <a:cxn ang="0">
                      <a:pos x="16" y="17"/>
                    </a:cxn>
                    <a:cxn ang="0">
                      <a:pos x="21" y="8"/>
                    </a:cxn>
                    <a:cxn ang="0">
                      <a:pos x="16" y="8"/>
                    </a:cxn>
                    <a:cxn ang="0">
                      <a:pos x="12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25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0" y="13"/>
                      </a:lnTo>
                      <a:lnTo>
                        <a:pt x="12" y="25"/>
                      </a:lnTo>
                      <a:lnTo>
                        <a:pt x="16" y="17"/>
                      </a:lnTo>
                      <a:lnTo>
                        <a:pt x="21" y="8"/>
                      </a:lnTo>
                      <a:lnTo>
                        <a:pt x="16" y="8"/>
                      </a:lnTo>
                      <a:lnTo>
                        <a:pt x="1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97" name="Rectangle 103"/>
                <p:cNvSpPr>
                  <a:spLocks noChangeArrowheads="1"/>
                </p:cNvSpPr>
                <p:nvPr/>
              </p:nvSpPr>
              <p:spPr bwMode="auto">
                <a:xfrm>
                  <a:off x="4230" y="5846"/>
                  <a:ext cx="396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Aft>
                      <a:spcPts val="1000"/>
                    </a:spcAft>
                  </a:pPr>
                  <a:r>
                    <a:rPr lang="ru-RU" sz="1000" dirty="0">
                      <a:solidFill>
                        <a:srgbClr val="000000"/>
                      </a:solidFill>
                      <a:latin typeface="Arial" pitchFamily="34" charset="0"/>
                    </a:rPr>
                    <a:t>Начальник расчета</a:t>
                  </a:r>
                  <a:endParaRPr lang="ru-RU" sz="1000" dirty="0">
                    <a:latin typeface="Arial" pitchFamily="34" charset="0"/>
                  </a:endParaRPr>
                </a:p>
              </p:txBody>
            </p:sp>
          </p:grpSp>
          <p:grpSp>
            <p:nvGrpSpPr>
              <p:cNvPr id="408" name="Группа 407"/>
              <p:cNvGrpSpPr/>
              <p:nvPr/>
            </p:nvGrpSpPr>
            <p:grpSpPr>
              <a:xfrm rot="16200000">
                <a:off x="5936424" y="2895223"/>
                <a:ext cx="442561" cy="373584"/>
                <a:chOff x="4307957" y="2572645"/>
                <a:chExt cx="2309704" cy="1968802"/>
              </a:xfrm>
            </p:grpSpPr>
            <p:grpSp>
              <p:nvGrpSpPr>
                <p:cNvPr id="409" name="Группа 408"/>
                <p:cNvGrpSpPr/>
                <p:nvPr/>
              </p:nvGrpSpPr>
              <p:grpSpPr>
                <a:xfrm>
                  <a:off x="5153311" y="2572645"/>
                  <a:ext cx="624689" cy="534154"/>
                  <a:chOff x="6835366" y="3766242"/>
                  <a:chExt cx="1484770" cy="841972"/>
                </a:xfrm>
              </p:grpSpPr>
              <p:cxnSp>
                <p:nvCxnSpPr>
                  <p:cNvPr id="430" name="Прямая соединительная линия 429"/>
                  <p:cNvCxnSpPr/>
                  <p:nvPr/>
                </p:nvCxnSpPr>
                <p:spPr>
                  <a:xfrm flipV="1">
                    <a:off x="6835366" y="3766242"/>
                    <a:ext cx="724278" cy="84197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Прямая соединительная линия 430"/>
                  <p:cNvCxnSpPr/>
                  <p:nvPr/>
                </p:nvCxnSpPr>
                <p:spPr>
                  <a:xfrm>
                    <a:off x="7559644" y="3766242"/>
                    <a:ext cx="760492" cy="79670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0" name="Группа 409"/>
                <p:cNvGrpSpPr/>
                <p:nvPr/>
              </p:nvGrpSpPr>
              <p:grpSpPr>
                <a:xfrm>
                  <a:off x="4307957" y="2585983"/>
                  <a:ext cx="2309704" cy="1955464"/>
                  <a:chOff x="592669" y="3405322"/>
                  <a:chExt cx="2309704" cy="1955464"/>
                </a:xfrm>
              </p:grpSpPr>
              <p:grpSp>
                <p:nvGrpSpPr>
                  <p:cNvPr id="411" name="Группа 410"/>
                  <p:cNvGrpSpPr/>
                  <p:nvPr/>
                </p:nvGrpSpPr>
                <p:grpSpPr>
                  <a:xfrm>
                    <a:off x="938578" y="3612333"/>
                    <a:ext cx="1620571" cy="1748453"/>
                    <a:chOff x="3766241" y="3078178"/>
                    <a:chExt cx="1620571" cy="1748453"/>
                  </a:xfrm>
                </p:grpSpPr>
                <p:cxnSp>
                  <p:nvCxnSpPr>
                    <p:cNvPr id="426" name="Прямая соединительная линия 425"/>
                    <p:cNvCxnSpPr/>
                    <p:nvPr/>
                  </p:nvCxnSpPr>
                  <p:spPr>
                    <a:xfrm flipV="1">
                      <a:off x="3775295" y="3358836"/>
                      <a:ext cx="1593410" cy="9053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7" name="Прямая соединительная линия 426"/>
                    <p:cNvCxnSpPr/>
                    <p:nvPr/>
                  </p:nvCxnSpPr>
                  <p:spPr>
                    <a:xfrm>
                      <a:off x="5377758" y="3078178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8" name="Прямая соединительная линия 427"/>
                    <p:cNvCxnSpPr/>
                    <p:nvPr/>
                  </p:nvCxnSpPr>
                  <p:spPr>
                    <a:xfrm>
                      <a:off x="3766241" y="3100811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9" name="Прямая соединительная линия 428"/>
                    <p:cNvCxnSpPr/>
                    <p:nvPr/>
                  </p:nvCxnSpPr>
                  <p:spPr>
                    <a:xfrm rot="5127719">
                      <a:off x="3869943" y="4052739"/>
                      <a:ext cx="1448828" cy="98956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2" name="Группа 411"/>
                  <p:cNvGrpSpPr/>
                  <p:nvPr/>
                </p:nvGrpSpPr>
                <p:grpSpPr>
                  <a:xfrm>
                    <a:off x="2210555" y="3405611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420" name="Группа 419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24" name="Прямая соединительная линия 423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5" name="Прямая соединительная линия 424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21" name="Группа 420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22" name="Прямая соединительная линия 421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3" name="Прямая соединительная линия 422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13" name="Группа 412"/>
                  <p:cNvGrpSpPr/>
                  <p:nvPr/>
                </p:nvGrpSpPr>
                <p:grpSpPr>
                  <a:xfrm>
                    <a:off x="592669" y="3405322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414" name="Группа 413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18" name="Прямая соединительная линия 417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9" name="Прямая соединительная линия 418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15" name="Группа 414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16" name="Прямая соединительная линия 415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7" name="Прямая соединительная линия 416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432" name="Группа 431"/>
              <p:cNvGrpSpPr/>
              <p:nvPr/>
            </p:nvGrpSpPr>
            <p:grpSpPr>
              <a:xfrm rot="16200000">
                <a:off x="5307838" y="2806677"/>
                <a:ext cx="459033" cy="340125"/>
                <a:chOff x="1538868" y="869795"/>
                <a:chExt cx="3752885" cy="3534937"/>
              </a:xfrm>
            </p:grpSpPr>
            <p:grpSp>
              <p:nvGrpSpPr>
                <p:cNvPr id="433" name="Группа 432"/>
                <p:cNvGrpSpPr/>
                <p:nvPr/>
              </p:nvGrpSpPr>
              <p:grpSpPr>
                <a:xfrm>
                  <a:off x="1538868" y="1353954"/>
                  <a:ext cx="3752885" cy="3050778"/>
                  <a:chOff x="592669" y="3405322"/>
                  <a:chExt cx="2309704" cy="2144453"/>
                </a:xfrm>
              </p:grpSpPr>
              <p:grpSp>
                <p:nvGrpSpPr>
                  <p:cNvPr id="435" name="Группа 434"/>
                  <p:cNvGrpSpPr/>
                  <p:nvPr/>
                </p:nvGrpSpPr>
                <p:grpSpPr>
                  <a:xfrm>
                    <a:off x="938578" y="3612333"/>
                    <a:ext cx="1620571" cy="1937442"/>
                    <a:chOff x="3766241" y="3078178"/>
                    <a:chExt cx="1620571" cy="1937442"/>
                  </a:xfrm>
                </p:grpSpPr>
                <p:cxnSp>
                  <p:nvCxnSpPr>
                    <p:cNvPr id="450" name="Прямая соединительная линия 449"/>
                    <p:cNvCxnSpPr/>
                    <p:nvPr/>
                  </p:nvCxnSpPr>
                  <p:spPr>
                    <a:xfrm flipV="1">
                      <a:off x="3775295" y="3358836"/>
                      <a:ext cx="1593410" cy="9053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1" name="Прямая соединительная линия 450"/>
                    <p:cNvCxnSpPr/>
                    <p:nvPr/>
                  </p:nvCxnSpPr>
                  <p:spPr>
                    <a:xfrm>
                      <a:off x="5377758" y="3078178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2" name="Прямая соединительная линия 451"/>
                    <p:cNvCxnSpPr/>
                    <p:nvPr/>
                  </p:nvCxnSpPr>
                  <p:spPr>
                    <a:xfrm>
                      <a:off x="3766241" y="3100811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3" name="Прямая соединительная линия 452"/>
                    <p:cNvCxnSpPr/>
                    <p:nvPr/>
                  </p:nvCxnSpPr>
                  <p:spPr>
                    <a:xfrm>
                      <a:off x="4572000" y="3376943"/>
                      <a:ext cx="54321" cy="163867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36" name="Группа 435"/>
                  <p:cNvGrpSpPr/>
                  <p:nvPr/>
                </p:nvGrpSpPr>
                <p:grpSpPr>
                  <a:xfrm>
                    <a:off x="2210555" y="3405611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444" name="Группа 443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48" name="Прямая соединительная линия 447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9" name="Прямая соединительная линия 448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5" name="Группа 444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46" name="Прямая соединительная линия 445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7" name="Прямая соединительная линия 446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7" name="Группа 436"/>
                  <p:cNvGrpSpPr/>
                  <p:nvPr/>
                </p:nvGrpSpPr>
                <p:grpSpPr>
                  <a:xfrm>
                    <a:off x="592669" y="3405322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438" name="Группа 437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42" name="Прямая соединительная линия 441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3" name="Прямая соединительная линия 442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39" name="Группа 438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440" name="Прямая соединительная линия 439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1" name="Прямая соединительная линия 440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434" name="Прямая со стрелкой 433"/>
                <p:cNvCxnSpPr/>
                <p:nvPr/>
              </p:nvCxnSpPr>
              <p:spPr>
                <a:xfrm flipV="1">
                  <a:off x="2684441" y="869795"/>
                  <a:ext cx="1496764" cy="226369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57" name="Рисунок 45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91"/>
              <a:stretch/>
            </p:blipFill>
            <p:spPr>
              <a:xfrm flipH="1">
                <a:off x="6984509" y="648040"/>
                <a:ext cx="323443" cy="739879"/>
              </a:xfrm>
              <a:prstGeom prst="rect">
                <a:avLst/>
              </a:prstGeom>
            </p:spPr>
          </p:pic>
          <p:grpSp>
            <p:nvGrpSpPr>
              <p:cNvPr id="7" name="Группа 6"/>
              <p:cNvGrpSpPr/>
              <p:nvPr/>
            </p:nvGrpSpPr>
            <p:grpSpPr>
              <a:xfrm>
                <a:off x="4988663" y="840856"/>
                <a:ext cx="4047833" cy="2745169"/>
                <a:chOff x="1369258" y="674086"/>
                <a:chExt cx="6377859" cy="3601279"/>
              </a:xfrm>
            </p:grpSpPr>
            <p:sp>
              <p:nvSpPr>
                <p:cNvPr id="462" name="Дуга 461"/>
                <p:cNvSpPr/>
                <p:nvPr/>
              </p:nvSpPr>
              <p:spPr>
                <a:xfrm rot="13818925">
                  <a:off x="1511215" y="708817"/>
                  <a:ext cx="151505" cy="151736"/>
                </a:xfrm>
                <a:prstGeom prst="arc">
                  <a:avLst>
                    <a:gd name="adj1" fmla="val 16200000"/>
                    <a:gd name="adj2" fmla="val 5300061"/>
                  </a:avLst>
                </a:prstGeom>
                <a:ln w="95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463" name="Дуга 462"/>
                <p:cNvSpPr/>
                <p:nvPr/>
              </p:nvSpPr>
              <p:spPr>
                <a:xfrm rot="9240617">
                  <a:off x="1369258" y="4135980"/>
                  <a:ext cx="164932" cy="139385"/>
                </a:xfrm>
                <a:prstGeom prst="arc">
                  <a:avLst>
                    <a:gd name="adj1" fmla="val 16200000"/>
                    <a:gd name="adj2" fmla="val 5300061"/>
                  </a:avLst>
                </a:prstGeom>
                <a:ln w="95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464" name="Дуга 463"/>
                <p:cNvSpPr/>
                <p:nvPr/>
              </p:nvSpPr>
              <p:spPr>
                <a:xfrm rot="19712197">
                  <a:off x="7389217" y="674086"/>
                  <a:ext cx="164932" cy="139385"/>
                </a:xfrm>
                <a:prstGeom prst="arc">
                  <a:avLst>
                    <a:gd name="adj1" fmla="val 16200000"/>
                    <a:gd name="adj2" fmla="val 5300061"/>
                  </a:avLst>
                </a:prstGeom>
                <a:ln w="95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sp>
              <p:nvSpPr>
                <p:cNvPr id="465" name="Дуга 464"/>
                <p:cNvSpPr/>
                <p:nvPr/>
              </p:nvSpPr>
              <p:spPr>
                <a:xfrm rot="2826624">
                  <a:off x="7595496" y="4078292"/>
                  <a:ext cx="151505" cy="151736"/>
                </a:xfrm>
                <a:prstGeom prst="arc">
                  <a:avLst>
                    <a:gd name="adj1" fmla="val 16200000"/>
                    <a:gd name="adj2" fmla="val 5300061"/>
                  </a:avLst>
                </a:prstGeom>
                <a:ln w="95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cxnSp>
              <p:nvCxnSpPr>
                <p:cNvPr id="466" name="Прямая соединительная линия 465"/>
                <p:cNvCxnSpPr/>
                <p:nvPr/>
              </p:nvCxnSpPr>
              <p:spPr>
                <a:xfrm flipV="1">
                  <a:off x="1666132" y="690752"/>
                  <a:ext cx="5749474" cy="4090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Прямая соединительная линия 466"/>
                <p:cNvCxnSpPr/>
                <p:nvPr/>
              </p:nvCxnSpPr>
              <p:spPr>
                <a:xfrm flipV="1">
                  <a:off x="1492955" y="4184461"/>
                  <a:ext cx="6109022" cy="6211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Прямая соединительная линия 467"/>
                <p:cNvCxnSpPr/>
                <p:nvPr/>
              </p:nvCxnSpPr>
              <p:spPr>
                <a:xfrm flipV="1">
                  <a:off x="1456670" y="830137"/>
                  <a:ext cx="82465" cy="329826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Прямая соединительная линия 468"/>
                <p:cNvCxnSpPr/>
                <p:nvPr/>
              </p:nvCxnSpPr>
              <p:spPr>
                <a:xfrm flipH="1" flipV="1">
                  <a:off x="7511273" y="781655"/>
                  <a:ext cx="186371" cy="332553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0" name="Rectangle 103"/>
              <p:cNvSpPr>
                <a:spLocks noChangeArrowheads="1"/>
              </p:cNvSpPr>
              <p:nvPr/>
            </p:nvSpPr>
            <p:spPr bwMode="auto">
              <a:xfrm>
                <a:off x="4763628" y="1488662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50м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sp>
            <p:nvSpPr>
              <p:cNvPr id="471" name="Rectangle 103"/>
              <p:cNvSpPr>
                <a:spLocks noChangeArrowheads="1"/>
              </p:cNvSpPr>
              <p:nvPr/>
            </p:nvSpPr>
            <p:spPr bwMode="auto">
              <a:xfrm>
                <a:off x="7772311" y="3581455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50м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grpSp>
            <p:nvGrpSpPr>
              <p:cNvPr id="472" name="Group 84"/>
              <p:cNvGrpSpPr>
                <a:grpSpLocks/>
              </p:cNvGrpSpPr>
              <p:nvPr/>
            </p:nvGrpSpPr>
            <p:grpSpPr bwMode="auto">
              <a:xfrm>
                <a:off x="7452784" y="2404524"/>
                <a:ext cx="512178" cy="850817"/>
                <a:chOff x="4218" y="5598"/>
                <a:chExt cx="245" cy="301"/>
              </a:xfrm>
            </p:grpSpPr>
            <p:sp>
              <p:nvSpPr>
                <p:cNvPr id="473" name="Freeform 85"/>
                <p:cNvSpPr>
                  <a:spLocks/>
                </p:cNvSpPr>
                <p:nvPr/>
              </p:nvSpPr>
              <p:spPr bwMode="auto">
                <a:xfrm>
                  <a:off x="4281" y="5803"/>
                  <a:ext cx="46" cy="26"/>
                </a:xfrm>
                <a:custGeom>
                  <a:avLst/>
                  <a:gdLst/>
                  <a:ahLst/>
                  <a:cxnLst>
                    <a:cxn ang="0">
                      <a:pos x="34" y="8"/>
                    </a:cxn>
                    <a:cxn ang="0">
                      <a:pos x="25" y="16"/>
                    </a:cxn>
                    <a:cxn ang="0">
                      <a:pos x="17" y="25"/>
                    </a:cxn>
                    <a:cxn ang="0">
                      <a:pos x="9" y="25"/>
                    </a:cxn>
                    <a:cxn ang="0">
                      <a:pos x="4" y="25"/>
                    </a:cxn>
                    <a:cxn ang="0">
                      <a:pos x="0" y="29"/>
                    </a:cxn>
                    <a:cxn ang="0">
                      <a:pos x="4" y="33"/>
                    </a:cxn>
                    <a:cxn ang="0">
                      <a:pos x="58" y="33"/>
                    </a:cxn>
                    <a:cxn ang="0">
                      <a:pos x="50" y="25"/>
                    </a:cxn>
                    <a:cxn ang="0">
                      <a:pos x="50" y="12"/>
                    </a:cxn>
                    <a:cxn ang="0">
                      <a:pos x="58" y="0"/>
                    </a:cxn>
                    <a:cxn ang="0">
                      <a:pos x="38" y="0"/>
                    </a:cxn>
                    <a:cxn ang="0">
                      <a:pos x="34" y="8"/>
                    </a:cxn>
                  </a:cxnLst>
                  <a:rect l="0" t="0" r="r" b="b"/>
                  <a:pathLst>
                    <a:path w="58" h="33">
                      <a:moveTo>
                        <a:pt x="34" y="8"/>
                      </a:moveTo>
                      <a:lnTo>
                        <a:pt x="25" y="16"/>
                      </a:lnTo>
                      <a:lnTo>
                        <a:pt x="17" y="25"/>
                      </a:lnTo>
                      <a:lnTo>
                        <a:pt x="9" y="25"/>
                      </a:lnTo>
                      <a:lnTo>
                        <a:pt x="4" y="25"/>
                      </a:lnTo>
                      <a:lnTo>
                        <a:pt x="0" y="29"/>
                      </a:lnTo>
                      <a:lnTo>
                        <a:pt x="4" y="33"/>
                      </a:lnTo>
                      <a:lnTo>
                        <a:pt x="58" y="33"/>
                      </a:lnTo>
                      <a:lnTo>
                        <a:pt x="50" y="25"/>
                      </a:lnTo>
                      <a:lnTo>
                        <a:pt x="50" y="12"/>
                      </a:lnTo>
                      <a:lnTo>
                        <a:pt x="58" y="0"/>
                      </a:lnTo>
                      <a:lnTo>
                        <a:pt x="38" y="0"/>
                      </a:lnTo>
                      <a:lnTo>
                        <a:pt x="34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4" name="Freeform 86"/>
                <p:cNvSpPr>
                  <a:spLocks/>
                </p:cNvSpPr>
                <p:nvPr/>
              </p:nvSpPr>
              <p:spPr bwMode="auto">
                <a:xfrm>
                  <a:off x="4314" y="5706"/>
                  <a:ext cx="40" cy="2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4" y="8"/>
                    </a:cxn>
                    <a:cxn ang="0">
                      <a:pos x="8" y="25"/>
                    </a:cxn>
                    <a:cxn ang="0">
                      <a:pos x="29" y="25"/>
                    </a:cxn>
                    <a:cxn ang="0">
                      <a:pos x="46" y="29"/>
                    </a:cxn>
                    <a:cxn ang="0">
                      <a:pos x="50" y="12"/>
                    </a:cxn>
                    <a:cxn ang="0">
                      <a:pos x="50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50" h="29">
                      <a:moveTo>
                        <a:pt x="4" y="0"/>
                      </a:move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8" y="25"/>
                      </a:lnTo>
                      <a:lnTo>
                        <a:pt x="29" y="25"/>
                      </a:lnTo>
                      <a:lnTo>
                        <a:pt x="46" y="29"/>
                      </a:lnTo>
                      <a:lnTo>
                        <a:pt x="50" y="12"/>
                      </a:lnTo>
                      <a:lnTo>
                        <a:pt x="50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5" name="Freeform 87"/>
                <p:cNvSpPr>
                  <a:spLocks/>
                </p:cNvSpPr>
                <p:nvPr/>
              </p:nvSpPr>
              <p:spPr bwMode="auto">
                <a:xfrm>
                  <a:off x="4292" y="5712"/>
                  <a:ext cx="110" cy="130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62" y="17"/>
                    </a:cxn>
                    <a:cxn ang="0">
                      <a:pos x="50" y="30"/>
                    </a:cxn>
                    <a:cxn ang="0">
                      <a:pos x="45" y="42"/>
                    </a:cxn>
                    <a:cxn ang="0">
                      <a:pos x="29" y="71"/>
                    </a:cxn>
                    <a:cxn ang="0">
                      <a:pos x="0" y="80"/>
                    </a:cxn>
                    <a:cxn ang="0">
                      <a:pos x="4" y="105"/>
                    </a:cxn>
                    <a:cxn ang="0">
                      <a:pos x="16" y="126"/>
                    </a:cxn>
                    <a:cxn ang="0">
                      <a:pos x="45" y="126"/>
                    </a:cxn>
                    <a:cxn ang="0">
                      <a:pos x="45" y="105"/>
                    </a:cxn>
                    <a:cxn ang="0">
                      <a:pos x="33" y="88"/>
                    </a:cxn>
                    <a:cxn ang="0">
                      <a:pos x="58" y="101"/>
                    </a:cxn>
                    <a:cxn ang="0">
                      <a:pos x="83" y="113"/>
                    </a:cxn>
                    <a:cxn ang="0">
                      <a:pos x="91" y="139"/>
                    </a:cxn>
                    <a:cxn ang="0">
                      <a:pos x="108" y="164"/>
                    </a:cxn>
                    <a:cxn ang="0">
                      <a:pos x="120" y="168"/>
                    </a:cxn>
                    <a:cxn ang="0">
                      <a:pos x="133" y="164"/>
                    </a:cxn>
                    <a:cxn ang="0">
                      <a:pos x="141" y="139"/>
                    </a:cxn>
                    <a:cxn ang="0">
                      <a:pos x="137" y="113"/>
                    </a:cxn>
                    <a:cxn ang="0">
                      <a:pos x="128" y="80"/>
                    </a:cxn>
                    <a:cxn ang="0">
                      <a:pos x="141" y="46"/>
                    </a:cxn>
                    <a:cxn ang="0">
                      <a:pos x="99" y="13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41" h="168">
                      <a:moveTo>
                        <a:pt x="79" y="0"/>
                      </a:moveTo>
                      <a:lnTo>
                        <a:pt x="62" y="17"/>
                      </a:lnTo>
                      <a:lnTo>
                        <a:pt x="50" y="30"/>
                      </a:lnTo>
                      <a:lnTo>
                        <a:pt x="45" y="42"/>
                      </a:lnTo>
                      <a:lnTo>
                        <a:pt x="29" y="71"/>
                      </a:lnTo>
                      <a:lnTo>
                        <a:pt x="0" y="80"/>
                      </a:lnTo>
                      <a:lnTo>
                        <a:pt x="4" y="105"/>
                      </a:lnTo>
                      <a:lnTo>
                        <a:pt x="16" y="126"/>
                      </a:lnTo>
                      <a:lnTo>
                        <a:pt x="45" y="126"/>
                      </a:lnTo>
                      <a:lnTo>
                        <a:pt x="45" y="105"/>
                      </a:lnTo>
                      <a:lnTo>
                        <a:pt x="33" y="88"/>
                      </a:lnTo>
                      <a:lnTo>
                        <a:pt x="58" y="101"/>
                      </a:lnTo>
                      <a:lnTo>
                        <a:pt x="83" y="113"/>
                      </a:lnTo>
                      <a:lnTo>
                        <a:pt x="91" y="139"/>
                      </a:lnTo>
                      <a:lnTo>
                        <a:pt x="108" y="164"/>
                      </a:lnTo>
                      <a:lnTo>
                        <a:pt x="120" y="168"/>
                      </a:lnTo>
                      <a:lnTo>
                        <a:pt x="133" y="164"/>
                      </a:lnTo>
                      <a:lnTo>
                        <a:pt x="141" y="139"/>
                      </a:lnTo>
                      <a:lnTo>
                        <a:pt x="137" y="113"/>
                      </a:lnTo>
                      <a:lnTo>
                        <a:pt x="128" y="80"/>
                      </a:lnTo>
                      <a:lnTo>
                        <a:pt x="141" y="46"/>
                      </a:lnTo>
                      <a:lnTo>
                        <a:pt x="99" y="13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6" name="Freeform 88"/>
                <p:cNvSpPr>
                  <a:spLocks/>
                </p:cNvSpPr>
                <p:nvPr/>
              </p:nvSpPr>
              <p:spPr bwMode="auto">
                <a:xfrm>
                  <a:off x="4340" y="5706"/>
                  <a:ext cx="6" cy="9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8" y="12"/>
                    </a:cxn>
                    <a:cxn ang="0">
                      <a:pos x="4" y="12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8" h="12">
                      <a:moveTo>
                        <a:pt x="0" y="8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7" name="Freeform 89"/>
                <p:cNvSpPr>
                  <a:spLocks/>
                </p:cNvSpPr>
                <p:nvPr/>
              </p:nvSpPr>
              <p:spPr bwMode="auto">
                <a:xfrm>
                  <a:off x="4314" y="5719"/>
                  <a:ext cx="10" cy="1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12" y="12"/>
                    </a:cxn>
                    <a:cxn ang="0">
                      <a:pos x="8" y="16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16">
                      <a:moveTo>
                        <a:pt x="8" y="0"/>
                      </a:moveTo>
                      <a:lnTo>
                        <a:pt x="12" y="4"/>
                      </a:lnTo>
                      <a:lnTo>
                        <a:pt x="12" y="12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8" name="Freeform 90"/>
                <p:cNvSpPr>
                  <a:spLocks/>
                </p:cNvSpPr>
                <p:nvPr/>
              </p:nvSpPr>
              <p:spPr bwMode="auto">
                <a:xfrm>
                  <a:off x="4314" y="5687"/>
                  <a:ext cx="43" cy="22"/>
                </a:xfrm>
                <a:custGeom>
                  <a:avLst/>
                  <a:gdLst/>
                  <a:ahLst/>
                  <a:cxnLst>
                    <a:cxn ang="0">
                      <a:pos x="54" y="29"/>
                    </a:cxn>
                    <a:cxn ang="0">
                      <a:pos x="54" y="12"/>
                    </a:cxn>
                    <a:cxn ang="0">
                      <a:pos x="41" y="0"/>
                    </a:cxn>
                    <a:cxn ang="0">
                      <a:pos x="21" y="0"/>
                    </a:cxn>
                    <a:cxn ang="0">
                      <a:pos x="4" y="8"/>
                    </a:cxn>
                    <a:cxn ang="0">
                      <a:pos x="0" y="25"/>
                    </a:cxn>
                    <a:cxn ang="0">
                      <a:pos x="25" y="29"/>
                    </a:cxn>
                    <a:cxn ang="0">
                      <a:pos x="54" y="29"/>
                    </a:cxn>
                  </a:cxnLst>
                  <a:rect l="0" t="0" r="r" b="b"/>
                  <a:pathLst>
                    <a:path w="54" h="29">
                      <a:moveTo>
                        <a:pt x="54" y="29"/>
                      </a:moveTo>
                      <a:lnTo>
                        <a:pt x="54" y="12"/>
                      </a:lnTo>
                      <a:lnTo>
                        <a:pt x="41" y="0"/>
                      </a:lnTo>
                      <a:lnTo>
                        <a:pt x="21" y="0"/>
                      </a:lnTo>
                      <a:lnTo>
                        <a:pt x="4" y="8"/>
                      </a:lnTo>
                      <a:lnTo>
                        <a:pt x="0" y="25"/>
                      </a:lnTo>
                      <a:lnTo>
                        <a:pt x="25" y="29"/>
                      </a:lnTo>
                      <a:lnTo>
                        <a:pt x="54" y="2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79" name="Freeform 91"/>
                <p:cNvSpPr>
                  <a:spLocks/>
                </p:cNvSpPr>
                <p:nvPr/>
              </p:nvSpPr>
              <p:spPr bwMode="auto">
                <a:xfrm>
                  <a:off x="4304" y="5728"/>
                  <a:ext cx="27" cy="39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34"/>
                    </a:cxn>
                    <a:cxn ang="0">
                      <a:pos x="25" y="50"/>
                    </a:cxn>
                    <a:cxn ang="0">
                      <a:pos x="34" y="38"/>
                    </a:cxn>
                    <a:cxn ang="0">
                      <a:pos x="34" y="25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4" h="50">
                      <a:moveTo>
                        <a:pt x="25" y="0"/>
                      </a:moveTo>
                      <a:lnTo>
                        <a:pt x="0" y="34"/>
                      </a:lnTo>
                      <a:lnTo>
                        <a:pt x="25" y="50"/>
                      </a:lnTo>
                      <a:lnTo>
                        <a:pt x="34" y="38"/>
                      </a:lnTo>
                      <a:lnTo>
                        <a:pt x="34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0" name="Freeform 92"/>
                <p:cNvSpPr>
                  <a:spLocks/>
                </p:cNvSpPr>
                <p:nvPr/>
              </p:nvSpPr>
              <p:spPr bwMode="auto">
                <a:xfrm>
                  <a:off x="4314" y="5722"/>
                  <a:ext cx="13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4" y="17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4" y="17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1" name="Freeform 93"/>
                <p:cNvSpPr>
                  <a:spLocks/>
                </p:cNvSpPr>
                <p:nvPr/>
              </p:nvSpPr>
              <p:spPr bwMode="auto">
                <a:xfrm>
                  <a:off x="4301" y="5728"/>
                  <a:ext cx="26" cy="46"/>
                </a:xfrm>
                <a:custGeom>
                  <a:avLst/>
                  <a:gdLst/>
                  <a:ahLst/>
                  <a:cxnLst>
                    <a:cxn ang="0">
                      <a:pos x="9" y="59"/>
                    </a:cxn>
                    <a:cxn ang="0">
                      <a:pos x="0" y="59"/>
                    </a:cxn>
                    <a:cxn ang="0">
                      <a:pos x="4" y="30"/>
                    </a:cxn>
                    <a:cxn ang="0">
                      <a:pos x="13" y="4"/>
                    </a:cxn>
                    <a:cxn ang="0">
                      <a:pos x="29" y="0"/>
                    </a:cxn>
                    <a:cxn ang="0">
                      <a:pos x="33" y="25"/>
                    </a:cxn>
                    <a:cxn ang="0">
                      <a:pos x="29" y="46"/>
                    </a:cxn>
                    <a:cxn ang="0">
                      <a:pos x="21" y="55"/>
                    </a:cxn>
                    <a:cxn ang="0">
                      <a:pos x="9" y="59"/>
                    </a:cxn>
                  </a:cxnLst>
                  <a:rect l="0" t="0" r="r" b="b"/>
                  <a:pathLst>
                    <a:path w="33" h="59">
                      <a:moveTo>
                        <a:pt x="9" y="59"/>
                      </a:moveTo>
                      <a:lnTo>
                        <a:pt x="0" y="59"/>
                      </a:lnTo>
                      <a:lnTo>
                        <a:pt x="4" y="30"/>
                      </a:lnTo>
                      <a:lnTo>
                        <a:pt x="13" y="4"/>
                      </a:lnTo>
                      <a:lnTo>
                        <a:pt x="29" y="0"/>
                      </a:lnTo>
                      <a:lnTo>
                        <a:pt x="33" y="25"/>
                      </a:lnTo>
                      <a:lnTo>
                        <a:pt x="29" y="46"/>
                      </a:lnTo>
                      <a:lnTo>
                        <a:pt x="21" y="55"/>
                      </a:lnTo>
                      <a:lnTo>
                        <a:pt x="9" y="5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2" name="Freeform 94"/>
                <p:cNvSpPr>
                  <a:spLocks/>
                </p:cNvSpPr>
                <p:nvPr/>
              </p:nvSpPr>
              <p:spPr bwMode="auto">
                <a:xfrm>
                  <a:off x="4376" y="5771"/>
                  <a:ext cx="29" cy="36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21"/>
                    </a:cxn>
                    <a:cxn ang="0">
                      <a:pos x="16" y="46"/>
                    </a:cxn>
                    <a:cxn ang="0">
                      <a:pos x="37" y="46"/>
                    </a:cxn>
                    <a:cxn ang="0">
                      <a:pos x="25" y="0"/>
                    </a:cxn>
                  </a:cxnLst>
                  <a:rect l="0" t="0" r="r" b="b"/>
                  <a:pathLst>
                    <a:path w="37" h="46">
                      <a:moveTo>
                        <a:pt x="25" y="0"/>
                      </a:moveTo>
                      <a:lnTo>
                        <a:pt x="0" y="21"/>
                      </a:lnTo>
                      <a:lnTo>
                        <a:pt x="16" y="46"/>
                      </a:lnTo>
                      <a:lnTo>
                        <a:pt x="37" y="4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3" name="Freeform 95"/>
                <p:cNvSpPr>
                  <a:spLocks/>
                </p:cNvSpPr>
                <p:nvPr/>
              </p:nvSpPr>
              <p:spPr bwMode="auto">
                <a:xfrm>
                  <a:off x="4360" y="5722"/>
                  <a:ext cx="52" cy="6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0" y="17"/>
                    </a:cxn>
                    <a:cxn ang="0">
                      <a:pos x="29" y="50"/>
                    </a:cxn>
                    <a:cxn ang="0">
                      <a:pos x="8" y="75"/>
                    </a:cxn>
                    <a:cxn ang="0">
                      <a:pos x="17" y="84"/>
                    </a:cxn>
                    <a:cxn ang="0">
                      <a:pos x="46" y="71"/>
                    </a:cxn>
                    <a:cxn ang="0">
                      <a:pos x="66" y="50"/>
                    </a:cxn>
                    <a:cxn ang="0">
                      <a:pos x="54" y="29"/>
                    </a:cxn>
                    <a:cxn ang="0">
                      <a:pos x="37" y="1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66" h="84">
                      <a:moveTo>
                        <a:pt x="17" y="0"/>
                      </a:moveTo>
                      <a:lnTo>
                        <a:pt x="4" y="0"/>
                      </a:lnTo>
                      <a:lnTo>
                        <a:pt x="0" y="8"/>
                      </a:lnTo>
                      <a:lnTo>
                        <a:pt x="0" y="17"/>
                      </a:lnTo>
                      <a:lnTo>
                        <a:pt x="29" y="50"/>
                      </a:lnTo>
                      <a:lnTo>
                        <a:pt x="8" y="75"/>
                      </a:lnTo>
                      <a:lnTo>
                        <a:pt x="17" y="84"/>
                      </a:lnTo>
                      <a:lnTo>
                        <a:pt x="46" y="71"/>
                      </a:lnTo>
                      <a:lnTo>
                        <a:pt x="66" y="50"/>
                      </a:lnTo>
                      <a:lnTo>
                        <a:pt x="54" y="29"/>
                      </a:lnTo>
                      <a:lnTo>
                        <a:pt x="37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4" name="Freeform 96"/>
                <p:cNvSpPr>
                  <a:spLocks/>
                </p:cNvSpPr>
                <p:nvPr/>
              </p:nvSpPr>
              <p:spPr bwMode="auto">
                <a:xfrm>
                  <a:off x="4311" y="5780"/>
                  <a:ext cx="29" cy="56"/>
                </a:xfrm>
                <a:custGeom>
                  <a:avLst/>
                  <a:gdLst/>
                  <a:ahLst/>
                  <a:cxnLst>
                    <a:cxn ang="0">
                      <a:pos x="37" y="72"/>
                    </a:cxn>
                    <a:cxn ang="0">
                      <a:pos x="0" y="55"/>
                    </a:cxn>
                    <a:cxn ang="0">
                      <a:pos x="0" y="0"/>
                    </a:cxn>
                    <a:cxn ang="0">
                      <a:pos x="37" y="17"/>
                    </a:cxn>
                    <a:cxn ang="0">
                      <a:pos x="37" y="72"/>
                    </a:cxn>
                  </a:cxnLst>
                  <a:rect l="0" t="0" r="r" b="b"/>
                  <a:pathLst>
                    <a:path w="37" h="72">
                      <a:moveTo>
                        <a:pt x="37" y="72"/>
                      </a:moveTo>
                      <a:lnTo>
                        <a:pt x="0" y="55"/>
                      </a:lnTo>
                      <a:lnTo>
                        <a:pt x="0" y="0"/>
                      </a:lnTo>
                      <a:lnTo>
                        <a:pt x="37" y="17"/>
                      </a:lnTo>
                      <a:lnTo>
                        <a:pt x="37" y="72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5" name="Rectangle 97"/>
                <p:cNvSpPr>
                  <a:spLocks noChangeArrowheads="1"/>
                </p:cNvSpPr>
                <p:nvPr/>
              </p:nvSpPr>
              <p:spPr bwMode="auto">
                <a:xfrm>
                  <a:off x="4340" y="5793"/>
                  <a:ext cx="14" cy="43"/>
                </a:xfrm>
                <a:prstGeom prst="rect">
                  <a:avLst/>
                </a:prstGeom>
                <a:solidFill>
                  <a:srgbClr val="339966"/>
                </a:solidFill>
                <a:ln w="762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6" name="Freeform 98"/>
                <p:cNvSpPr>
                  <a:spLocks/>
                </p:cNvSpPr>
                <p:nvPr/>
              </p:nvSpPr>
              <p:spPr bwMode="auto">
                <a:xfrm>
                  <a:off x="4311" y="5780"/>
                  <a:ext cx="43" cy="13"/>
                </a:xfrm>
                <a:custGeom>
                  <a:avLst/>
                  <a:gdLst/>
                  <a:ahLst/>
                  <a:cxnLst>
                    <a:cxn ang="0">
                      <a:pos x="54" y="17"/>
                    </a:cxn>
                    <a:cxn ang="0">
                      <a:pos x="16" y="0"/>
                    </a:cxn>
                    <a:cxn ang="0">
                      <a:pos x="0" y="0"/>
                    </a:cxn>
                    <a:cxn ang="0">
                      <a:pos x="37" y="17"/>
                    </a:cxn>
                    <a:cxn ang="0">
                      <a:pos x="54" y="17"/>
                    </a:cxn>
                  </a:cxnLst>
                  <a:rect l="0" t="0" r="r" b="b"/>
                  <a:pathLst>
                    <a:path w="54" h="17">
                      <a:moveTo>
                        <a:pt x="54" y="17"/>
                      </a:move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7" y="17"/>
                      </a:lnTo>
                      <a:lnTo>
                        <a:pt x="54" y="17"/>
                      </a:lnTo>
                      <a:close/>
                    </a:path>
                  </a:pathLst>
                </a:custGeom>
                <a:solidFill>
                  <a:srgbClr val="339966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7" name="Freeform 99"/>
                <p:cNvSpPr>
                  <a:spLocks/>
                </p:cNvSpPr>
                <p:nvPr/>
              </p:nvSpPr>
              <p:spPr bwMode="auto">
                <a:xfrm>
                  <a:off x="4317" y="5780"/>
                  <a:ext cx="10" cy="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12" y="4"/>
                    </a:cxn>
                    <a:cxn ang="0">
                      <a:pos x="4" y="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2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2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3300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8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4324" y="5598"/>
                  <a:ext cx="1" cy="185"/>
                </a:xfrm>
                <a:prstGeom prst="line">
                  <a:avLst/>
                </a:prstGeom>
                <a:noFill/>
                <a:ln w="762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89" name="Freeform 101"/>
                <p:cNvSpPr>
                  <a:spLocks/>
                </p:cNvSpPr>
                <p:nvPr/>
              </p:nvSpPr>
              <p:spPr bwMode="auto">
                <a:xfrm>
                  <a:off x="4321" y="5777"/>
                  <a:ext cx="48" cy="46"/>
                </a:xfrm>
                <a:custGeom>
                  <a:avLst/>
                  <a:gdLst/>
                  <a:ahLst/>
                  <a:cxnLst>
                    <a:cxn ang="0">
                      <a:pos x="25" y="59"/>
                    </a:cxn>
                    <a:cxn ang="0">
                      <a:pos x="0" y="34"/>
                    </a:cxn>
                    <a:cxn ang="0">
                      <a:pos x="8" y="17"/>
                    </a:cxn>
                    <a:cxn ang="0">
                      <a:pos x="21" y="4"/>
                    </a:cxn>
                    <a:cxn ang="0">
                      <a:pos x="42" y="0"/>
                    </a:cxn>
                    <a:cxn ang="0">
                      <a:pos x="62" y="25"/>
                    </a:cxn>
                    <a:cxn ang="0">
                      <a:pos x="46" y="29"/>
                    </a:cxn>
                    <a:cxn ang="0">
                      <a:pos x="29" y="42"/>
                    </a:cxn>
                    <a:cxn ang="0">
                      <a:pos x="25" y="59"/>
                    </a:cxn>
                  </a:cxnLst>
                  <a:rect l="0" t="0" r="r" b="b"/>
                  <a:pathLst>
                    <a:path w="62" h="59">
                      <a:moveTo>
                        <a:pt x="25" y="59"/>
                      </a:moveTo>
                      <a:lnTo>
                        <a:pt x="0" y="34"/>
                      </a:lnTo>
                      <a:lnTo>
                        <a:pt x="8" y="17"/>
                      </a:lnTo>
                      <a:lnTo>
                        <a:pt x="21" y="4"/>
                      </a:lnTo>
                      <a:lnTo>
                        <a:pt x="42" y="0"/>
                      </a:lnTo>
                      <a:lnTo>
                        <a:pt x="62" y="25"/>
                      </a:lnTo>
                      <a:lnTo>
                        <a:pt x="46" y="29"/>
                      </a:lnTo>
                      <a:lnTo>
                        <a:pt x="29" y="42"/>
                      </a:lnTo>
                      <a:lnTo>
                        <a:pt x="25" y="59"/>
                      </a:lnTo>
                      <a:close/>
                    </a:path>
                  </a:pathLst>
                </a:custGeom>
                <a:solidFill>
                  <a:srgbClr val="FFCC99"/>
                </a:solidFill>
                <a:ln w="762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90" name="Freeform 102"/>
                <p:cNvSpPr>
                  <a:spLocks/>
                </p:cNvSpPr>
                <p:nvPr/>
              </p:nvSpPr>
              <p:spPr bwMode="auto">
                <a:xfrm>
                  <a:off x="4357" y="5777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0" y="13"/>
                    </a:cxn>
                    <a:cxn ang="0">
                      <a:pos x="12" y="25"/>
                    </a:cxn>
                    <a:cxn ang="0">
                      <a:pos x="16" y="17"/>
                    </a:cxn>
                    <a:cxn ang="0">
                      <a:pos x="21" y="8"/>
                    </a:cxn>
                    <a:cxn ang="0">
                      <a:pos x="16" y="8"/>
                    </a:cxn>
                    <a:cxn ang="0">
                      <a:pos x="12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25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0" y="13"/>
                      </a:lnTo>
                      <a:lnTo>
                        <a:pt x="12" y="25"/>
                      </a:lnTo>
                      <a:lnTo>
                        <a:pt x="16" y="17"/>
                      </a:lnTo>
                      <a:lnTo>
                        <a:pt x="21" y="8"/>
                      </a:lnTo>
                      <a:lnTo>
                        <a:pt x="16" y="8"/>
                      </a:lnTo>
                      <a:lnTo>
                        <a:pt x="12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254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91" name="Rectangle 103"/>
                <p:cNvSpPr>
                  <a:spLocks noChangeArrowheads="1"/>
                </p:cNvSpPr>
                <p:nvPr/>
              </p:nvSpPr>
              <p:spPr bwMode="auto">
                <a:xfrm>
                  <a:off x="4218" y="5845"/>
                  <a:ext cx="245" cy="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>
                    <a:spcAft>
                      <a:spcPts val="1000"/>
                    </a:spcAft>
                  </a:pPr>
                  <a:r>
                    <a:rPr lang="ru-RU" sz="1000" dirty="0">
                      <a:solidFill>
                        <a:srgbClr val="000000"/>
                      </a:solidFill>
                      <a:latin typeface="Arial" pitchFamily="34" charset="0"/>
                    </a:rPr>
                    <a:t>инженер</a:t>
                  </a:r>
                  <a:endParaRPr lang="ru-RU" sz="1000" dirty="0">
                    <a:latin typeface="Arial" pitchFamily="34" charset="0"/>
                  </a:endParaRPr>
                </a:p>
              </p:txBody>
            </p:sp>
          </p:grpSp>
          <p:pic>
            <p:nvPicPr>
              <p:cNvPr id="512" name="Рисунок 5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91"/>
              <a:stretch/>
            </p:blipFill>
            <p:spPr>
              <a:xfrm flipH="1">
                <a:off x="6552513" y="640067"/>
                <a:ext cx="323443" cy="736795"/>
              </a:xfrm>
              <a:prstGeom prst="rect">
                <a:avLst/>
              </a:prstGeom>
            </p:spPr>
          </p:pic>
          <p:sp>
            <p:nvSpPr>
              <p:cNvPr id="514" name="Прямоугольник 513"/>
              <p:cNvSpPr/>
              <p:nvPr/>
            </p:nvSpPr>
            <p:spPr>
              <a:xfrm>
                <a:off x="6286480" y="3675517"/>
                <a:ext cx="1260643" cy="12311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ctr" defTabSz="963929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Стартовая позиция</a:t>
                </a:r>
                <a:endParaRPr lang="ru-RU" sz="10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15" name="Прямая со стрелкой 514"/>
              <p:cNvCxnSpPr/>
              <p:nvPr/>
            </p:nvCxnSpPr>
            <p:spPr>
              <a:xfrm flipH="1">
                <a:off x="5910567" y="1546820"/>
                <a:ext cx="897064" cy="123910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6" name="Rectangle 103"/>
              <p:cNvSpPr>
                <a:spLocks noChangeArrowheads="1"/>
              </p:cNvSpPr>
              <p:nvPr/>
            </p:nvSpPr>
            <p:spPr bwMode="auto">
              <a:xfrm>
                <a:off x="6371751" y="2201205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3</a:t>
                </a: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sp>
            <p:nvSpPr>
              <p:cNvPr id="517" name="Rectangle 103"/>
              <p:cNvSpPr>
                <a:spLocks noChangeArrowheads="1"/>
              </p:cNvSpPr>
              <p:nvPr/>
            </p:nvSpPr>
            <p:spPr bwMode="auto">
              <a:xfrm>
                <a:off x="5883485" y="881794"/>
                <a:ext cx="7389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Оператор</a:t>
                </a:r>
              </a:p>
              <a:p>
                <a:pPr algn="ctr" eaLnBrk="1" hangingPunct="1">
                  <a:spcAft>
                    <a:spcPts val="0"/>
                  </a:spcAft>
                </a:pPr>
                <a:r>
                  <a:rPr lang="ru-RU" sz="1000" dirty="0" err="1">
                    <a:solidFill>
                      <a:srgbClr val="000000"/>
                    </a:solidFill>
                    <a:latin typeface="Arial" pitchFamily="34" charset="0"/>
                  </a:rPr>
                  <a:t>БпЛА</a:t>
                </a: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 разведки</a:t>
                </a:r>
                <a:endParaRPr lang="ru-RU" sz="1000" dirty="0">
                  <a:latin typeface="Arial" pitchFamily="34" charset="0"/>
                </a:endParaRPr>
              </a:p>
            </p:txBody>
          </p:sp>
          <p:sp>
            <p:nvSpPr>
              <p:cNvPr id="518" name="Rectangle 103"/>
              <p:cNvSpPr>
                <a:spLocks noChangeArrowheads="1"/>
              </p:cNvSpPr>
              <p:nvPr/>
            </p:nvSpPr>
            <p:spPr bwMode="auto">
              <a:xfrm>
                <a:off x="7335171" y="877710"/>
                <a:ext cx="73892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Оператор</a:t>
                </a:r>
              </a:p>
              <a:p>
                <a:pPr algn="ctr" eaLnBrk="1" hangingPunct="1">
                  <a:spcAft>
                    <a:spcPts val="0"/>
                  </a:spcAft>
                </a:pPr>
                <a:r>
                  <a:rPr lang="en-US" sz="1000" dirty="0">
                    <a:solidFill>
                      <a:srgbClr val="000000"/>
                    </a:solidFill>
                    <a:latin typeface="Arial" pitchFamily="34" charset="0"/>
                  </a:rPr>
                  <a:t>FPV</a:t>
                </a: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  <a:r>
                  <a:rPr lang="ru-RU" sz="1000" dirty="0" err="1">
                    <a:solidFill>
                      <a:srgbClr val="000000"/>
                    </a:solidFill>
                    <a:latin typeface="Arial" pitchFamily="34" charset="0"/>
                  </a:rPr>
                  <a:t>дрона</a:t>
                </a:r>
                <a:endParaRPr lang="ru-RU" sz="1000" dirty="0">
                  <a:latin typeface="Arial" pitchFamily="34" charset="0"/>
                </a:endParaRPr>
              </a:p>
            </p:txBody>
          </p:sp>
          <p:cxnSp>
            <p:nvCxnSpPr>
              <p:cNvPr id="522" name="Прямая со стрелкой 521"/>
              <p:cNvCxnSpPr/>
              <p:nvPr/>
            </p:nvCxnSpPr>
            <p:spPr>
              <a:xfrm flipH="1" flipV="1">
                <a:off x="6875956" y="1446818"/>
                <a:ext cx="746785" cy="11677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Rectangle 103"/>
              <p:cNvSpPr>
                <a:spLocks noChangeArrowheads="1"/>
              </p:cNvSpPr>
              <p:nvPr/>
            </p:nvSpPr>
            <p:spPr bwMode="auto">
              <a:xfrm>
                <a:off x="7005775" y="2277620"/>
                <a:ext cx="413575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30-50м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cxnSp>
            <p:nvCxnSpPr>
              <p:cNvPr id="529" name="Прямая со стрелкой 528"/>
              <p:cNvCxnSpPr/>
              <p:nvPr/>
            </p:nvCxnSpPr>
            <p:spPr>
              <a:xfrm flipH="1">
                <a:off x="6398081" y="2969490"/>
                <a:ext cx="1079797" cy="1041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Rectangle 103"/>
              <p:cNvSpPr>
                <a:spLocks noChangeArrowheads="1"/>
              </p:cNvSpPr>
              <p:nvPr/>
            </p:nvSpPr>
            <p:spPr bwMode="auto">
              <a:xfrm>
                <a:off x="6812227" y="3080926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30м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cxnSp>
            <p:nvCxnSpPr>
              <p:cNvPr id="532" name="Прямая со стрелкой 531"/>
              <p:cNvCxnSpPr/>
              <p:nvPr/>
            </p:nvCxnSpPr>
            <p:spPr>
              <a:xfrm flipH="1">
                <a:off x="5410673" y="1669993"/>
                <a:ext cx="123924" cy="5381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3" name="Rectangle 103"/>
              <p:cNvSpPr>
                <a:spLocks noChangeArrowheads="1"/>
              </p:cNvSpPr>
              <p:nvPr/>
            </p:nvSpPr>
            <p:spPr bwMode="auto">
              <a:xfrm>
                <a:off x="5502875" y="1894047"/>
                <a:ext cx="158698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5м</a:t>
                </a:r>
                <a:endParaRPr lang="ru-RU" sz="1000" dirty="0">
                  <a:latin typeface="Arial" pitchFamily="34" charset="0"/>
                </a:endParaRPr>
              </a:p>
            </p:txBody>
          </p:sp>
          <p:pic>
            <p:nvPicPr>
              <p:cNvPr id="550" name="Рисунок 54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5076618" y="1878861"/>
                <a:ext cx="334055" cy="524142"/>
              </a:xfrm>
              <a:prstGeom prst="rect">
                <a:avLst/>
              </a:prstGeom>
            </p:spPr>
          </p:pic>
          <p:sp>
            <p:nvSpPr>
              <p:cNvPr id="552" name="Rectangle 103"/>
              <p:cNvSpPr>
                <a:spLocks noChangeArrowheads="1"/>
              </p:cNvSpPr>
              <p:nvPr/>
            </p:nvSpPr>
            <p:spPr bwMode="auto">
              <a:xfrm>
                <a:off x="5070310" y="2415612"/>
                <a:ext cx="61637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1000"/>
                  </a:spcAft>
                </a:pPr>
                <a:r>
                  <a:rPr lang="ru-RU" sz="1000" dirty="0">
                    <a:latin typeface="Arial" pitchFamily="34" charset="0"/>
                  </a:rPr>
                  <a:t>Антенна передачи</a:t>
                </a:r>
              </a:p>
            </p:txBody>
          </p:sp>
          <p:pic>
            <p:nvPicPr>
              <p:cNvPr id="557" name="Рисунок 556"/>
              <p:cNvPicPr>
                <a:picLocks noChangeAspect="1"/>
              </p:cNvPicPr>
              <p:nvPr/>
            </p:nvPicPr>
            <p:blipFill rotWithShape="1">
              <a:blip r:embed="rId5"/>
              <a:srcRect r="29216" b="2506"/>
              <a:stretch/>
            </p:blipFill>
            <p:spPr>
              <a:xfrm flipH="1">
                <a:off x="5350253" y="1225130"/>
                <a:ext cx="189675" cy="455366"/>
              </a:xfrm>
              <a:prstGeom prst="rect">
                <a:avLst/>
              </a:prstGeom>
            </p:spPr>
          </p:pic>
          <p:sp>
            <p:nvSpPr>
              <p:cNvPr id="562" name="Rectangle 103"/>
              <p:cNvSpPr>
                <a:spLocks noChangeArrowheads="1"/>
              </p:cNvSpPr>
              <p:nvPr/>
            </p:nvSpPr>
            <p:spPr bwMode="auto">
              <a:xfrm>
                <a:off x="5066350" y="902535"/>
                <a:ext cx="61637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1000"/>
                  </a:spcAft>
                </a:pPr>
                <a:r>
                  <a:rPr lang="ru-RU" sz="1000" dirty="0">
                    <a:latin typeface="Arial" pitchFamily="34" charset="0"/>
                  </a:rPr>
                  <a:t>Антенна приема</a:t>
                </a:r>
              </a:p>
            </p:txBody>
          </p:sp>
          <p:cxnSp>
            <p:nvCxnSpPr>
              <p:cNvPr id="564" name="Прямая со стрелкой 563"/>
              <p:cNvCxnSpPr/>
              <p:nvPr/>
            </p:nvCxnSpPr>
            <p:spPr>
              <a:xfrm flipH="1">
                <a:off x="5577975" y="1417056"/>
                <a:ext cx="1155224" cy="1123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5" name="Rectangle 103"/>
              <p:cNvSpPr>
                <a:spLocks noChangeArrowheads="1"/>
              </p:cNvSpPr>
              <p:nvPr/>
            </p:nvSpPr>
            <p:spPr bwMode="auto">
              <a:xfrm>
                <a:off x="6076488" y="1508361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30м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sp>
            <p:nvSpPr>
              <p:cNvPr id="566" name="Rectangle 103"/>
              <p:cNvSpPr>
                <a:spLocks noChangeArrowheads="1"/>
              </p:cNvSpPr>
              <p:nvPr/>
            </p:nvSpPr>
            <p:spPr bwMode="auto">
              <a:xfrm>
                <a:off x="5109507" y="3237544"/>
                <a:ext cx="61637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1000"/>
                  </a:spcAft>
                </a:pPr>
                <a:r>
                  <a:rPr lang="ru-RU" sz="1000" dirty="0" err="1">
                    <a:latin typeface="Arial" pitchFamily="34" charset="0"/>
                  </a:rPr>
                  <a:t>БпЛА</a:t>
                </a:r>
                <a:r>
                  <a:rPr lang="ru-RU" sz="1000" dirty="0">
                    <a:latin typeface="Arial" pitchFamily="34" charset="0"/>
                  </a:rPr>
                  <a:t> разведки</a:t>
                </a:r>
              </a:p>
            </p:txBody>
          </p:sp>
          <p:sp>
            <p:nvSpPr>
              <p:cNvPr id="567" name="Rectangle 103"/>
              <p:cNvSpPr>
                <a:spLocks noChangeArrowheads="1"/>
              </p:cNvSpPr>
              <p:nvPr/>
            </p:nvSpPr>
            <p:spPr bwMode="auto">
              <a:xfrm>
                <a:off x="5825443" y="3350403"/>
                <a:ext cx="616376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Aft>
                    <a:spcPts val="0"/>
                  </a:spcAft>
                </a:pPr>
                <a:r>
                  <a:rPr lang="en-US" sz="1000" dirty="0">
                    <a:solidFill>
                      <a:srgbClr val="000000"/>
                    </a:solidFill>
                    <a:latin typeface="Arial" pitchFamily="34" charset="0"/>
                  </a:rPr>
                  <a:t>FPV</a:t>
                </a: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  <a:r>
                  <a:rPr lang="ru-RU" sz="1000" dirty="0" err="1">
                    <a:solidFill>
                      <a:srgbClr val="000000"/>
                    </a:solidFill>
                    <a:latin typeface="Arial" pitchFamily="34" charset="0"/>
                  </a:rPr>
                  <a:t>дрон</a:t>
                </a:r>
                <a:endParaRPr lang="ru-RU" sz="1000" dirty="0">
                  <a:latin typeface="Arial" pitchFamily="34" charset="0"/>
                </a:endParaRPr>
              </a:p>
            </p:txBody>
          </p:sp>
          <p:grpSp>
            <p:nvGrpSpPr>
              <p:cNvPr id="570" name="Group 883"/>
              <p:cNvGrpSpPr>
                <a:grpSpLocks/>
              </p:cNvGrpSpPr>
              <p:nvPr/>
            </p:nvGrpSpPr>
            <p:grpSpPr bwMode="auto">
              <a:xfrm rot="2881687" flipH="1" flipV="1">
                <a:off x="7803596" y="1644473"/>
                <a:ext cx="496753" cy="965572"/>
                <a:chOff x="4060" y="1933"/>
                <a:chExt cx="370" cy="545"/>
              </a:xfrm>
            </p:grpSpPr>
            <p:sp>
              <p:nvSpPr>
                <p:cNvPr id="571" name="Line 884"/>
                <p:cNvSpPr>
                  <a:spLocks noChangeShapeType="1"/>
                </p:cNvSpPr>
                <p:nvPr/>
              </p:nvSpPr>
              <p:spPr bwMode="auto">
                <a:xfrm flipV="1">
                  <a:off x="4195" y="2172"/>
                  <a:ext cx="67" cy="33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2" name="Line 885"/>
                <p:cNvSpPr>
                  <a:spLocks noChangeShapeType="1"/>
                </p:cNvSpPr>
                <p:nvPr/>
              </p:nvSpPr>
              <p:spPr bwMode="auto">
                <a:xfrm>
                  <a:off x="4261" y="2172"/>
                  <a:ext cx="169" cy="30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3" name="Line 886"/>
                <p:cNvSpPr>
                  <a:spLocks noChangeShapeType="1"/>
                </p:cNvSpPr>
                <p:nvPr/>
              </p:nvSpPr>
              <p:spPr bwMode="auto">
                <a:xfrm flipH="1" flipV="1">
                  <a:off x="4060" y="1933"/>
                  <a:ext cx="134" cy="27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74" name="Group 883"/>
              <p:cNvGrpSpPr>
                <a:grpSpLocks/>
              </p:cNvGrpSpPr>
              <p:nvPr/>
            </p:nvGrpSpPr>
            <p:grpSpPr bwMode="auto">
              <a:xfrm rot="21129779" flipH="1" flipV="1">
                <a:off x="7323241" y="1319772"/>
                <a:ext cx="396756" cy="1239301"/>
                <a:chOff x="4060" y="1933"/>
                <a:chExt cx="370" cy="545"/>
              </a:xfrm>
            </p:grpSpPr>
            <p:sp>
              <p:nvSpPr>
                <p:cNvPr id="575" name="Line 884"/>
                <p:cNvSpPr>
                  <a:spLocks noChangeShapeType="1"/>
                </p:cNvSpPr>
                <p:nvPr/>
              </p:nvSpPr>
              <p:spPr bwMode="auto">
                <a:xfrm flipV="1">
                  <a:off x="4195" y="2172"/>
                  <a:ext cx="67" cy="33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6" name="Line 885"/>
                <p:cNvSpPr>
                  <a:spLocks noChangeShapeType="1"/>
                </p:cNvSpPr>
                <p:nvPr/>
              </p:nvSpPr>
              <p:spPr bwMode="auto">
                <a:xfrm>
                  <a:off x="4261" y="2172"/>
                  <a:ext cx="169" cy="30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7" name="Line 886"/>
                <p:cNvSpPr>
                  <a:spLocks noChangeShapeType="1"/>
                </p:cNvSpPr>
                <p:nvPr/>
              </p:nvSpPr>
              <p:spPr bwMode="auto">
                <a:xfrm flipH="1" flipV="1">
                  <a:off x="4060" y="1933"/>
                  <a:ext cx="134" cy="27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 type="stealth" w="sm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333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621" name="Прямая со стрелкой 620"/>
              <p:cNvCxnSpPr/>
              <p:nvPr/>
            </p:nvCxnSpPr>
            <p:spPr>
              <a:xfrm flipH="1" flipV="1">
                <a:off x="7885809" y="2969742"/>
                <a:ext cx="549872" cy="191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2" name="Rectangle 103"/>
              <p:cNvSpPr>
                <a:spLocks noChangeArrowheads="1"/>
              </p:cNvSpPr>
              <p:nvPr/>
            </p:nvSpPr>
            <p:spPr bwMode="auto">
              <a:xfrm>
                <a:off x="8067421" y="3123268"/>
                <a:ext cx="2292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5</a:t>
                </a: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0м</a:t>
                </a:r>
                <a:endParaRPr lang="ru-RU" sz="1000" dirty="0">
                  <a:latin typeface="Arial" pitchFamily="34" charset="0"/>
                </a:endParaRPr>
              </a:p>
            </p:txBody>
          </p:sp>
          <p:pic>
            <p:nvPicPr>
              <p:cNvPr id="628" name="Рисунок 627"/>
              <p:cNvPicPr>
                <a:picLocks noChangeAspect="1"/>
              </p:cNvPicPr>
              <p:nvPr/>
            </p:nvPicPr>
            <p:blipFill rotWithShape="1">
              <a:blip r:embed="rId6"/>
              <a:srcRect l="6376" t="15018" r="10027" b="36825"/>
              <a:stretch/>
            </p:blipFill>
            <p:spPr>
              <a:xfrm rot="16200000">
                <a:off x="8462176" y="3193201"/>
                <a:ext cx="250639" cy="254126"/>
              </a:xfrm>
              <a:prstGeom prst="rect">
                <a:avLst/>
              </a:prstGeom>
            </p:spPr>
          </p:pic>
          <p:pic>
            <p:nvPicPr>
              <p:cNvPr id="629" name="Рисунок 628"/>
              <p:cNvPicPr>
                <a:picLocks noChangeAspect="1"/>
              </p:cNvPicPr>
              <p:nvPr/>
            </p:nvPicPr>
            <p:blipFill rotWithShape="1">
              <a:blip r:embed="rId6"/>
              <a:srcRect l="6376" t="15018" r="10027" b="36825"/>
              <a:stretch/>
            </p:blipFill>
            <p:spPr>
              <a:xfrm rot="16200000">
                <a:off x="8530410" y="2981426"/>
                <a:ext cx="250639" cy="254126"/>
              </a:xfrm>
              <a:prstGeom prst="rect">
                <a:avLst/>
              </a:prstGeom>
            </p:spPr>
          </p:pic>
          <p:pic>
            <p:nvPicPr>
              <p:cNvPr id="630" name="Рисунок 629"/>
              <p:cNvPicPr>
                <a:picLocks noChangeAspect="1"/>
              </p:cNvPicPr>
              <p:nvPr/>
            </p:nvPicPr>
            <p:blipFill rotWithShape="1">
              <a:blip r:embed="rId6"/>
              <a:srcRect l="6376" t="15018" r="10027" b="36825"/>
              <a:stretch/>
            </p:blipFill>
            <p:spPr>
              <a:xfrm rot="16200000">
                <a:off x="8688947" y="3233052"/>
                <a:ext cx="250639" cy="254126"/>
              </a:xfrm>
              <a:prstGeom prst="rect">
                <a:avLst/>
              </a:prstGeom>
            </p:spPr>
          </p:pic>
        </p:grpSp>
        <p:sp>
          <p:nvSpPr>
            <p:cNvPr id="632" name="Rectangle 103"/>
            <p:cNvSpPr>
              <a:spLocks noChangeArrowheads="1"/>
            </p:cNvSpPr>
            <p:nvPr/>
          </p:nvSpPr>
          <p:spPr bwMode="auto">
            <a:xfrm>
              <a:off x="8035960" y="2593333"/>
              <a:ext cx="9040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Aft>
                  <a:spcPts val="1000"/>
                </a:spcAft>
              </a:pPr>
              <a:r>
                <a:rPr lang="ru-RU" sz="1000" dirty="0">
                  <a:solidFill>
                    <a:srgbClr val="000000"/>
                  </a:solidFill>
                  <a:latin typeface="Arial" pitchFamily="34" charset="0"/>
                </a:rPr>
                <a:t>Оборудование и боеприпасы</a:t>
              </a:r>
              <a:endParaRPr lang="ru-RU" sz="1000" dirty="0">
                <a:latin typeface="Arial" pitchFamily="34" charset="0"/>
              </a:endParaRPr>
            </a:p>
          </p:txBody>
        </p:sp>
      </p:grpSp>
      <p:grpSp>
        <p:nvGrpSpPr>
          <p:cNvPr id="639" name="Группа 638"/>
          <p:cNvGrpSpPr/>
          <p:nvPr/>
        </p:nvGrpSpPr>
        <p:grpSpPr>
          <a:xfrm>
            <a:off x="335360" y="630174"/>
            <a:ext cx="5134671" cy="3622968"/>
            <a:chOff x="-42901" y="678217"/>
            <a:chExt cx="4709011" cy="3390876"/>
          </a:xfrm>
        </p:grpSpPr>
        <p:sp>
          <p:nvSpPr>
            <p:cNvPr id="96" name="Freeform 10"/>
            <p:cNvSpPr>
              <a:spLocks/>
            </p:cNvSpPr>
            <p:nvPr/>
          </p:nvSpPr>
          <p:spPr bwMode="auto">
            <a:xfrm rot="566536">
              <a:off x="-42901" y="1058194"/>
              <a:ext cx="1740426" cy="1385936"/>
            </a:xfrm>
            <a:custGeom>
              <a:avLst/>
              <a:gdLst>
                <a:gd name="T0" fmla="*/ 295275 w 1150"/>
                <a:gd name="T1" fmla="*/ 228600 h 938"/>
                <a:gd name="T2" fmla="*/ 371475 w 1150"/>
                <a:gd name="T3" fmla="*/ 142875 h 938"/>
                <a:gd name="T4" fmla="*/ 485775 w 1150"/>
                <a:gd name="T5" fmla="*/ 47625 h 938"/>
                <a:gd name="T6" fmla="*/ 571500 w 1150"/>
                <a:gd name="T7" fmla="*/ 9525 h 938"/>
                <a:gd name="T8" fmla="*/ 600075 w 1150"/>
                <a:gd name="T9" fmla="*/ 0 h 938"/>
                <a:gd name="T10" fmla="*/ 1171575 w 1150"/>
                <a:gd name="T11" fmla="*/ 57150 h 938"/>
                <a:gd name="T12" fmla="*/ 1228725 w 1150"/>
                <a:gd name="T13" fmla="*/ 95250 h 938"/>
                <a:gd name="T14" fmla="*/ 1266825 w 1150"/>
                <a:gd name="T15" fmla="*/ 180975 h 938"/>
                <a:gd name="T16" fmla="*/ 1343025 w 1150"/>
                <a:gd name="T17" fmla="*/ 419100 h 938"/>
                <a:gd name="T18" fmla="*/ 1476375 w 1150"/>
                <a:gd name="T19" fmla="*/ 581025 h 938"/>
                <a:gd name="T20" fmla="*/ 1733550 w 1150"/>
                <a:gd name="T21" fmla="*/ 723900 h 938"/>
                <a:gd name="T22" fmla="*/ 1790700 w 1150"/>
                <a:gd name="T23" fmla="*/ 952500 h 938"/>
                <a:gd name="T24" fmla="*/ 1762125 w 1150"/>
                <a:gd name="T25" fmla="*/ 1295400 h 938"/>
                <a:gd name="T26" fmla="*/ 1657350 w 1150"/>
                <a:gd name="T27" fmla="*/ 1438275 h 938"/>
                <a:gd name="T28" fmla="*/ 1600200 w 1150"/>
                <a:gd name="T29" fmla="*/ 1476375 h 938"/>
                <a:gd name="T30" fmla="*/ 1438275 w 1150"/>
                <a:gd name="T31" fmla="*/ 1457325 h 938"/>
                <a:gd name="T32" fmla="*/ 1285875 w 1150"/>
                <a:gd name="T33" fmla="*/ 1323975 h 938"/>
                <a:gd name="T34" fmla="*/ 1219200 w 1150"/>
                <a:gd name="T35" fmla="*/ 1285875 h 938"/>
                <a:gd name="T36" fmla="*/ 1133475 w 1150"/>
                <a:gd name="T37" fmla="*/ 1228725 h 938"/>
                <a:gd name="T38" fmla="*/ 942975 w 1150"/>
                <a:gd name="T39" fmla="*/ 1133475 h 938"/>
                <a:gd name="T40" fmla="*/ 704850 w 1150"/>
                <a:gd name="T41" fmla="*/ 1076325 h 938"/>
                <a:gd name="T42" fmla="*/ 428625 w 1150"/>
                <a:gd name="T43" fmla="*/ 971550 h 938"/>
                <a:gd name="T44" fmla="*/ 352425 w 1150"/>
                <a:gd name="T45" fmla="*/ 933450 h 938"/>
                <a:gd name="T46" fmla="*/ 152400 w 1150"/>
                <a:gd name="T47" fmla="*/ 809625 h 938"/>
                <a:gd name="T48" fmla="*/ 38100 w 1150"/>
                <a:gd name="T49" fmla="*/ 666750 h 938"/>
                <a:gd name="T50" fmla="*/ 0 w 1150"/>
                <a:gd name="T51" fmla="*/ 609600 h 938"/>
                <a:gd name="T52" fmla="*/ 9525 w 1150"/>
                <a:gd name="T53" fmla="*/ 466725 h 938"/>
                <a:gd name="T54" fmla="*/ 142875 w 1150"/>
                <a:gd name="T55" fmla="*/ 390525 h 938"/>
                <a:gd name="T56" fmla="*/ 257175 w 1150"/>
                <a:gd name="T57" fmla="*/ 285750 h 938"/>
                <a:gd name="T58" fmla="*/ 285750 w 1150"/>
                <a:gd name="T59" fmla="*/ 257175 h 938"/>
                <a:gd name="T60" fmla="*/ 295275 w 1150"/>
                <a:gd name="T61" fmla="*/ 228600 h 9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50" h="938">
                  <a:moveTo>
                    <a:pt x="186" y="144"/>
                  </a:moveTo>
                  <a:cubicBezTo>
                    <a:pt x="195" y="116"/>
                    <a:pt x="212" y="109"/>
                    <a:pt x="234" y="90"/>
                  </a:cubicBezTo>
                  <a:cubicBezTo>
                    <a:pt x="300" y="31"/>
                    <a:pt x="239" y="75"/>
                    <a:pt x="306" y="30"/>
                  </a:cubicBezTo>
                  <a:cubicBezTo>
                    <a:pt x="335" y="11"/>
                    <a:pt x="317" y="20"/>
                    <a:pt x="360" y="6"/>
                  </a:cubicBezTo>
                  <a:cubicBezTo>
                    <a:pt x="366" y="4"/>
                    <a:pt x="378" y="0"/>
                    <a:pt x="378" y="0"/>
                  </a:cubicBezTo>
                  <a:cubicBezTo>
                    <a:pt x="503" y="5"/>
                    <a:pt x="615" y="24"/>
                    <a:pt x="738" y="36"/>
                  </a:cubicBezTo>
                  <a:cubicBezTo>
                    <a:pt x="750" y="44"/>
                    <a:pt x="769" y="46"/>
                    <a:pt x="774" y="60"/>
                  </a:cubicBezTo>
                  <a:cubicBezTo>
                    <a:pt x="805" y="153"/>
                    <a:pt x="769" y="57"/>
                    <a:pt x="798" y="114"/>
                  </a:cubicBezTo>
                  <a:cubicBezTo>
                    <a:pt x="818" y="154"/>
                    <a:pt x="831" y="219"/>
                    <a:pt x="846" y="264"/>
                  </a:cubicBezTo>
                  <a:cubicBezTo>
                    <a:pt x="859" y="302"/>
                    <a:pt x="891" y="353"/>
                    <a:pt x="930" y="366"/>
                  </a:cubicBezTo>
                  <a:cubicBezTo>
                    <a:pt x="977" y="401"/>
                    <a:pt x="1036" y="437"/>
                    <a:pt x="1092" y="456"/>
                  </a:cubicBezTo>
                  <a:cubicBezTo>
                    <a:pt x="1130" y="494"/>
                    <a:pt x="1122" y="549"/>
                    <a:pt x="1128" y="600"/>
                  </a:cubicBezTo>
                  <a:cubicBezTo>
                    <a:pt x="1125" y="699"/>
                    <a:pt x="1150" y="749"/>
                    <a:pt x="1110" y="816"/>
                  </a:cubicBezTo>
                  <a:cubicBezTo>
                    <a:pt x="1094" y="843"/>
                    <a:pt x="1068" y="885"/>
                    <a:pt x="1044" y="906"/>
                  </a:cubicBezTo>
                  <a:cubicBezTo>
                    <a:pt x="1033" y="915"/>
                    <a:pt x="1008" y="930"/>
                    <a:pt x="1008" y="930"/>
                  </a:cubicBezTo>
                  <a:cubicBezTo>
                    <a:pt x="974" y="928"/>
                    <a:pt x="934" y="938"/>
                    <a:pt x="906" y="918"/>
                  </a:cubicBezTo>
                  <a:cubicBezTo>
                    <a:pt x="872" y="894"/>
                    <a:pt x="842" y="861"/>
                    <a:pt x="810" y="834"/>
                  </a:cubicBezTo>
                  <a:cubicBezTo>
                    <a:pt x="776" y="806"/>
                    <a:pt x="809" y="839"/>
                    <a:pt x="768" y="810"/>
                  </a:cubicBezTo>
                  <a:cubicBezTo>
                    <a:pt x="747" y="795"/>
                    <a:pt x="739" y="782"/>
                    <a:pt x="714" y="774"/>
                  </a:cubicBezTo>
                  <a:cubicBezTo>
                    <a:pt x="674" y="744"/>
                    <a:pt x="642" y="726"/>
                    <a:pt x="594" y="714"/>
                  </a:cubicBezTo>
                  <a:cubicBezTo>
                    <a:pt x="552" y="686"/>
                    <a:pt x="492" y="688"/>
                    <a:pt x="444" y="678"/>
                  </a:cubicBezTo>
                  <a:cubicBezTo>
                    <a:pt x="381" y="665"/>
                    <a:pt x="330" y="632"/>
                    <a:pt x="270" y="612"/>
                  </a:cubicBezTo>
                  <a:cubicBezTo>
                    <a:pt x="199" y="558"/>
                    <a:pt x="289" y="622"/>
                    <a:pt x="222" y="588"/>
                  </a:cubicBezTo>
                  <a:cubicBezTo>
                    <a:pt x="179" y="567"/>
                    <a:pt x="135" y="536"/>
                    <a:pt x="96" y="510"/>
                  </a:cubicBezTo>
                  <a:cubicBezTo>
                    <a:pt x="59" y="485"/>
                    <a:pt x="44" y="455"/>
                    <a:pt x="24" y="420"/>
                  </a:cubicBezTo>
                  <a:cubicBezTo>
                    <a:pt x="17" y="407"/>
                    <a:pt x="0" y="384"/>
                    <a:pt x="0" y="384"/>
                  </a:cubicBezTo>
                  <a:cubicBezTo>
                    <a:pt x="2" y="354"/>
                    <a:pt x="1" y="324"/>
                    <a:pt x="6" y="294"/>
                  </a:cubicBezTo>
                  <a:cubicBezTo>
                    <a:pt x="9" y="279"/>
                    <a:pt x="71" y="252"/>
                    <a:pt x="90" y="246"/>
                  </a:cubicBezTo>
                  <a:cubicBezTo>
                    <a:pt x="114" y="222"/>
                    <a:pt x="138" y="204"/>
                    <a:pt x="162" y="180"/>
                  </a:cubicBezTo>
                  <a:cubicBezTo>
                    <a:pt x="168" y="174"/>
                    <a:pt x="180" y="162"/>
                    <a:pt x="180" y="162"/>
                  </a:cubicBezTo>
                  <a:cubicBezTo>
                    <a:pt x="182" y="156"/>
                    <a:pt x="186" y="144"/>
                    <a:pt x="186" y="144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00"/>
                </a:gs>
                <a:gs pos="100000">
                  <a:srgbClr val="0099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38" name="Группа 637"/>
            <p:cNvGrpSpPr/>
            <p:nvPr/>
          </p:nvGrpSpPr>
          <p:grpSpPr>
            <a:xfrm>
              <a:off x="402683" y="678217"/>
              <a:ext cx="4263427" cy="3390876"/>
              <a:chOff x="402683" y="678217"/>
              <a:chExt cx="4263427" cy="3390876"/>
            </a:xfrm>
          </p:grpSpPr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 rot="17119100">
                <a:off x="3584229" y="1838996"/>
                <a:ext cx="1409700" cy="754063"/>
              </a:xfrm>
              <a:custGeom>
                <a:avLst/>
                <a:gdLst>
                  <a:gd name="T0" fmla="*/ 903288 w 888"/>
                  <a:gd name="T1" fmla="*/ 12700 h 475"/>
                  <a:gd name="T2" fmla="*/ 717550 w 888"/>
                  <a:gd name="T3" fmla="*/ 69850 h 475"/>
                  <a:gd name="T4" fmla="*/ 541338 w 888"/>
                  <a:gd name="T5" fmla="*/ 127000 h 475"/>
                  <a:gd name="T6" fmla="*/ 331788 w 888"/>
                  <a:gd name="T7" fmla="*/ 188913 h 475"/>
                  <a:gd name="T8" fmla="*/ 298450 w 888"/>
                  <a:gd name="T9" fmla="*/ 261938 h 475"/>
                  <a:gd name="T10" fmla="*/ 136525 w 888"/>
                  <a:gd name="T11" fmla="*/ 322263 h 475"/>
                  <a:gd name="T12" fmla="*/ 12700 w 888"/>
                  <a:gd name="T13" fmla="*/ 550863 h 475"/>
                  <a:gd name="T14" fmla="*/ 207963 w 888"/>
                  <a:gd name="T15" fmla="*/ 665163 h 475"/>
                  <a:gd name="T16" fmla="*/ 346075 w 888"/>
                  <a:gd name="T17" fmla="*/ 693738 h 475"/>
                  <a:gd name="T18" fmla="*/ 446088 w 888"/>
                  <a:gd name="T19" fmla="*/ 669925 h 475"/>
                  <a:gd name="T20" fmla="*/ 460375 w 888"/>
                  <a:gd name="T21" fmla="*/ 612775 h 475"/>
                  <a:gd name="T22" fmla="*/ 588963 w 888"/>
                  <a:gd name="T23" fmla="*/ 584200 h 475"/>
                  <a:gd name="T24" fmla="*/ 612775 w 888"/>
                  <a:gd name="T25" fmla="*/ 622300 h 475"/>
                  <a:gd name="T26" fmla="*/ 574675 w 888"/>
                  <a:gd name="T27" fmla="*/ 698500 h 475"/>
                  <a:gd name="T28" fmla="*/ 674688 w 888"/>
                  <a:gd name="T29" fmla="*/ 750888 h 475"/>
                  <a:gd name="T30" fmla="*/ 798513 w 888"/>
                  <a:gd name="T31" fmla="*/ 717550 h 475"/>
                  <a:gd name="T32" fmla="*/ 1017588 w 888"/>
                  <a:gd name="T33" fmla="*/ 622300 h 475"/>
                  <a:gd name="T34" fmla="*/ 1079500 w 888"/>
                  <a:gd name="T35" fmla="*/ 593725 h 475"/>
                  <a:gd name="T36" fmla="*/ 1092200 w 888"/>
                  <a:gd name="T37" fmla="*/ 463550 h 475"/>
                  <a:gd name="T38" fmla="*/ 1169988 w 888"/>
                  <a:gd name="T39" fmla="*/ 384175 h 475"/>
                  <a:gd name="T40" fmla="*/ 1246188 w 888"/>
                  <a:gd name="T41" fmla="*/ 412750 h 475"/>
                  <a:gd name="T42" fmla="*/ 1308100 w 888"/>
                  <a:gd name="T43" fmla="*/ 336550 h 475"/>
                  <a:gd name="T44" fmla="*/ 1403350 w 888"/>
                  <a:gd name="T45" fmla="*/ 284163 h 475"/>
                  <a:gd name="T46" fmla="*/ 1350963 w 888"/>
                  <a:gd name="T47" fmla="*/ 193675 h 475"/>
                  <a:gd name="T48" fmla="*/ 1274763 w 888"/>
                  <a:gd name="T49" fmla="*/ 107950 h 475"/>
                  <a:gd name="T50" fmla="*/ 1227138 w 888"/>
                  <a:gd name="T51" fmla="*/ 12700 h 475"/>
                  <a:gd name="T52" fmla="*/ 1089025 w 888"/>
                  <a:gd name="T53" fmla="*/ 26988 h 475"/>
                  <a:gd name="T54" fmla="*/ 965200 w 888"/>
                  <a:gd name="T55" fmla="*/ 79375 h 475"/>
                  <a:gd name="T56" fmla="*/ 903288 w 888"/>
                  <a:gd name="T57" fmla="*/ 12700 h 47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88" h="475">
                    <a:moveTo>
                      <a:pt x="569" y="8"/>
                    </a:moveTo>
                    <a:cubicBezTo>
                      <a:pt x="538" y="13"/>
                      <a:pt x="490" y="32"/>
                      <a:pt x="452" y="44"/>
                    </a:cubicBezTo>
                    <a:cubicBezTo>
                      <a:pt x="414" y="56"/>
                      <a:pt x="381" y="68"/>
                      <a:pt x="341" y="80"/>
                    </a:cubicBezTo>
                    <a:cubicBezTo>
                      <a:pt x="301" y="92"/>
                      <a:pt x="234" y="105"/>
                      <a:pt x="209" y="119"/>
                    </a:cubicBezTo>
                    <a:cubicBezTo>
                      <a:pt x="184" y="133"/>
                      <a:pt x="208" y="151"/>
                      <a:pt x="188" y="165"/>
                    </a:cubicBezTo>
                    <a:cubicBezTo>
                      <a:pt x="168" y="179"/>
                      <a:pt x="116" y="173"/>
                      <a:pt x="86" y="203"/>
                    </a:cubicBezTo>
                    <a:cubicBezTo>
                      <a:pt x="56" y="233"/>
                      <a:pt x="0" y="311"/>
                      <a:pt x="8" y="347"/>
                    </a:cubicBezTo>
                    <a:cubicBezTo>
                      <a:pt x="16" y="383"/>
                      <a:pt x="96" y="404"/>
                      <a:pt x="131" y="419"/>
                    </a:cubicBezTo>
                    <a:cubicBezTo>
                      <a:pt x="166" y="434"/>
                      <a:pt x="193" y="437"/>
                      <a:pt x="218" y="437"/>
                    </a:cubicBezTo>
                    <a:cubicBezTo>
                      <a:pt x="243" y="437"/>
                      <a:pt x="269" y="431"/>
                      <a:pt x="281" y="422"/>
                    </a:cubicBezTo>
                    <a:cubicBezTo>
                      <a:pt x="293" y="413"/>
                      <a:pt x="275" y="395"/>
                      <a:pt x="290" y="386"/>
                    </a:cubicBezTo>
                    <a:cubicBezTo>
                      <a:pt x="305" y="377"/>
                      <a:pt x="355" y="367"/>
                      <a:pt x="371" y="368"/>
                    </a:cubicBezTo>
                    <a:cubicBezTo>
                      <a:pt x="387" y="369"/>
                      <a:pt x="388" y="380"/>
                      <a:pt x="386" y="392"/>
                    </a:cubicBezTo>
                    <a:cubicBezTo>
                      <a:pt x="384" y="404"/>
                      <a:pt x="356" y="427"/>
                      <a:pt x="362" y="440"/>
                    </a:cubicBezTo>
                    <a:cubicBezTo>
                      <a:pt x="368" y="453"/>
                      <a:pt x="402" y="471"/>
                      <a:pt x="425" y="473"/>
                    </a:cubicBezTo>
                    <a:cubicBezTo>
                      <a:pt x="448" y="475"/>
                      <a:pt x="467" y="465"/>
                      <a:pt x="503" y="452"/>
                    </a:cubicBezTo>
                    <a:cubicBezTo>
                      <a:pt x="539" y="439"/>
                      <a:pt x="612" y="405"/>
                      <a:pt x="641" y="392"/>
                    </a:cubicBezTo>
                    <a:cubicBezTo>
                      <a:pt x="670" y="379"/>
                      <a:pt x="672" y="391"/>
                      <a:pt x="680" y="374"/>
                    </a:cubicBezTo>
                    <a:cubicBezTo>
                      <a:pt x="688" y="357"/>
                      <a:pt x="679" y="314"/>
                      <a:pt x="688" y="292"/>
                    </a:cubicBezTo>
                    <a:cubicBezTo>
                      <a:pt x="697" y="270"/>
                      <a:pt x="721" y="247"/>
                      <a:pt x="737" y="242"/>
                    </a:cubicBezTo>
                    <a:cubicBezTo>
                      <a:pt x="753" y="237"/>
                      <a:pt x="771" y="265"/>
                      <a:pt x="785" y="260"/>
                    </a:cubicBezTo>
                    <a:cubicBezTo>
                      <a:pt x="799" y="255"/>
                      <a:pt x="808" y="225"/>
                      <a:pt x="824" y="212"/>
                    </a:cubicBezTo>
                    <a:cubicBezTo>
                      <a:pt x="840" y="199"/>
                      <a:pt x="880" y="194"/>
                      <a:pt x="884" y="179"/>
                    </a:cubicBezTo>
                    <a:cubicBezTo>
                      <a:pt x="888" y="164"/>
                      <a:pt x="864" y="140"/>
                      <a:pt x="851" y="122"/>
                    </a:cubicBezTo>
                    <a:cubicBezTo>
                      <a:pt x="838" y="104"/>
                      <a:pt x="816" y="87"/>
                      <a:pt x="803" y="68"/>
                    </a:cubicBezTo>
                    <a:cubicBezTo>
                      <a:pt x="790" y="49"/>
                      <a:pt x="792" y="16"/>
                      <a:pt x="773" y="8"/>
                    </a:cubicBezTo>
                    <a:cubicBezTo>
                      <a:pt x="754" y="0"/>
                      <a:pt x="713" y="10"/>
                      <a:pt x="686" y="17"/>
                    </a:cubicBezTo>
                    <a:cubicBezTo>
                      <a:pt x="659" y="24"/>
                      <a:pt x="627" y="51"/>
                      <a:pt x="608" y="50"/>
                    </a:cubicBezTo>
                    <a:cubicBezTo>
                      <a:pt x="589" y="49"/>
                      <a:pt x="577" y="17"/>
                      <a:pt x="569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CC00"/>
                  </a:gs>
                  <a:gs pos="100000">
                    <a:srgbClr val="008000"/>
                  </a:gs>
                </a:gsLst>
                <a:path path="rect">
                  <a:fillToRect l="50000" t="50000" r="50000" b="50000"/>
                </a:path>
              </a:gradFill>
              <a:ln w="1905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1" name="Group 1303"/>
              <p:cNvGrpSpPr>
                <a:grpSpLocks/>
              </p:cNvGrpSpPr>
              <p:nvPr/>
            </p:nvGrpSpPr>
            <p:grpSpPr bwMode="auto">
              <a:xfrm rot="2716241">
                <a:off x="2078551" y="590111"/>
                <a:ext cx="128588" cy="304800"/>
                <a:chOff x="2834" y="3107"/>
                <a:chExt cx="58" cy="128"/>
              </a:xfrm>
            </p:grpSpPr>
            <p:sp>
              <p:nvSpPr>
                <p:cNvPr id="32" name="Freeform 1304"/>
                <p:cNvSpPr>
                  <a:spLocks/>
                </p:cNvSpPr>
                <p:nvPr/>
              </p:nvSpPr>
              <p:spPr bwMode="auto">
                <a:xfrm>
                  <a:off x="2852" y="3107"/>
                  <a:ext cx="40" cy="67"/>
                </a:xfrm>
                <a:custGeom>
                  <a:avLst/>
                  <a:gdLst>
                    <a:gd name="T0" fmla="*/ 39 w 529"/>
                    <a:gd name="T1" fmla="*/ 67 h 1010"/>
                    <a:gd name="T2" fmla="*/ 39 w 529"/>
                    <a:gd name="T3" fmla="*/ 62 h 1010"/>
                    <a:gd name="T4" fmla="*/ 20 w 529"/>
                    <a:gd name="T5" fmla="*/ 0 h 1010"/>
                    <a:gd name="T6" fmla="*/ 0 w 529"/>
                    <a:gd name="T7" fmla="*/ 5 h 1010"/>
                    <a:gd name="T8" fmla="*/ 19 w 529"/>
                    <a:gd name="T9" fmla="*/ 67 h 1010"/>
                    <a:gd name="T10" fmla="*/ 19 w 529"/>
                    <a:gd name="T11" fmla="*/ 62 h 1010"/>
                    <a:gd name="T12" fmla="*/ 39 w 529"/>
                    <a:gd name="T13" fmla="*/ 67 h 1010"/>
                    <a:gd name="T14" fmla="*/ 40 w 529"/>
                    <a:gd name="T15" fmla="*/ 64 h 1010"/>
                    <a:gd name="T16" fmla="*/ 39 w 529"/>
                    <a:gd name="T17" fmla="*/ 62 h 1010"/>
                    <a:gd name="T18" fmla="*/ 39 w 529"/>
                    <a:gd name="T19" fmla="*/ 67 h 101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29" h="1010">
                      <a:moveTo>
                        <a:pt x="517" y="1003"/>
                      </a:moveTo>
                      <a:lnTo>
                        <a:pt x="517" y="936"/>
                      </a:lnTo>
                      <a:lnTo>
                        <a:pt x="261" y="0"/>
                      </a:lnTo>
                      <a:lnTo>
                        <a:pt x="0" y="74"/>
                      </a:lnTo>
                      <a:lnTo>
                        <a:pt x="255" y="1010"/>
                      </a:lnTo>
                      <a:lnTo>
                        <a:pt x="255" y="941"/>
                      </a:lnTo>
                      <a:lnTo>
                        <a:pt x="517" y="1003"/>
                      </a:lnTo>
                      <a:lnTo>
                        <a:pt x="529" y="969"/>
                      </a:lnTo>
                      <a:lnTo>
                        <a:pt x="517" y="936"/>
                      </a:lnTo>
                      <a:lnTo>
                        <a:pt x="517" y="1003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Freeform 1305"/>
                <p:cNvSpPr>
                  <a:spLocks/>
                </p:cNvSpPr>
                <p:nvPr/>
              </p:nvSpPr>
              <p:spPr bwMode="auto">
                <a:xfrm>
                  <a:off x="2855" y="3170"/>
                  <a:ext cx="36" cy="65"/>
                </a:xfrm>
                <a:custGeom>
                  <a:avLst/>
                  <a:gdLst>
                    <a:gd name="T0" fmla="*/ 10 w 466"/>
                    <a:gd name="T1" fmla="*/ 63 h 975"/>
                    <a:gd name="T2" fmla="*/ 20 w 466"/>
                    <a:gd name="T3" fmla="*/ 65 h 975"/>
                    <a:gd name="T4" fmla="*/ 36 w 466"/>
                    <a:gd name="T5" fmla="*/ 4 h 975"/>
                    <a:gd name="T6" fmla="*/ 16 w 466"/>
                    <a:gd name="T7" fmla="*/ 0 h 975"/>
                    <a:gd name="T8" fmla="*/ 0 w 466"/>
                    <a:gd name="T9" fmla="*/ 61 h 975"/>
                    <a:gd name="T10" fmla="*/ 10 w 466"/>
                    <a:gd name="T11" fmla="*/ 63 h 9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66" h="975">
                      <a:moveTo>
                        <a:pt x="131" y="946"/>
                      </a:moveTo>
                      <a:lnTo>
                        <a:pt x="262" y="975"/>
                      </a:lnTo>
                      <a:lnTo>
                        <a:pt x="466" y="62"/>
                      </a:lnTo>
                      <a:lnTo>
                        <a:pt x="204" y="0"/>
                      </a:lnTo>
                      <a:lnTo>
                        <a:pt x="0" y="918"/>
                      </a:lnTo>
                      <a:lnTo>
                        <a:pt x="131" y="946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" name="Line 1306"/>
                <p:cNvSpPr>
                  <a:spLocks noChangeShapeType="1"/>
                </p:cNvSpPr>
                <p:nvPr/>
              </p:nvSpPr>
              <p:spPr bwMode="auto">
                <a:xfrm>
                  <a:off x="2847" y="3206"/>
                  <a:ext cx="24" cy="3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" name="Line 1307"/>
                <p:cNvSpPr>
                  <a:spLocks noChangeShapeType="1"/>
                </p:cNvSpPr>
                <p:nvPr/>
              </p:nvSpPr>
              <p:spPr bwMode="auto">
                <a:xfrm flipV="1">
                  <a:off x="2834" y="3109"/>
                  <a:ext cx="37" cy="6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" name="Line 1308"/>
                <p:cNvSpPr>
                  <a:spLocks noChangeShapeType="1"/>
                </p:cNvSpPr>
                <p:nvPr/>
              </p:nvSpPr>
              <p:spPr bwMode="auto">
                <a:xfrm flipV="1">
                  <a:off x="2840" y="3125"/>
                  <a:ext cx="33" cy="6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" name="Line 1309"/>
                <p:cNvSpPr>
                  <a:spLocks noChangeShapeType="1"/>
                </p:cNvSpPr>
                <p:nvPr/>
              </p:nvSpPr>
              <p:spPr bwMode="auto">
                <a:xfrm flipH="1" flipV="1">
                  <a:off x="2871" y="3188"/>
                  <a:ext cx="9" cy="14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8" name="Line 1310"/>
                <p:cNvSpPr>
                  <a:spLocks noChangeShapeType="1"/>
                </p:cNvSpPr>
                <p:nvPr/>
              </p:nvSpPr>
              <p:spPr bwMode="auto">
                <a:xfrm>
                  <a:off x="2843" y="3228"/>
                  <a:ext cx="32" cy="5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9" name="Line 1311"/>
                <p:cNvSpPr>
                  <a:spLocks noChangeShapeType="1"/>
                </p:cNvSpPr>
                <p:nvPr/>
              </p:nvSpPr>
              <p:spPr bwMode="auto">
                <a:xfrm flipV="1">
                  <a:off x="2848" y="3148"/>
                  <a:ext cx="31" cy="6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0" name="Group 1331"/>
              <p:cNvGrpSpPr>
                <a:grpSpLocks/>
              </p:cNvGrpSpPr>
              <p:nvPr/>
            </p:nvGrpSpPr>
            <p:grpSpPr bwMode="auto">
              <a:xfrm rot="4474251">
                <a:off x="1636578" y="723463"/>
                <a:ext cx="219075" cy="542925"/>
                <a:chOff x="2836" y="2688"/>
                <a:chExt cx="92" cy="245"/>
              </a:xfrm>
            </p:grpSpPr>
            <p:sp>
              <p:nvSpPr>
                <p:cNvPr id="41" name="Freeform 1332"/>
                <p:cNvSpPr>
                  <a:spLocks/>
                </p:cNvSpPr>
                <p:nvPr/>
              </p:nvSpPr>
              <p:spPr bwMode="auto">
                <a:xfrm>
                  <a:off x="2870" y="2832"/>
                  <a:ext cx="25" cy="59"/>
                </a:xfrm>
                <a:custGeom>
                  <a:avLst/>
                  <a:gdLst>
                    <a:gd name="T0" fmla="*/ 23 w 318"/>
                    <a:gd name="T1" fmla="*/ 48 h 889"/>
                    <a:gd name="T2" fmla="*/ 25 w 318"/>
                    <a:gd name="T3" fmla="*/ 53 h 889"/>
                    <a:gd name="T4" fmla="*/ 21 w 318"/>
                    <a:gd name="T5" fmla="*/ 0 h 889"/>
                    <a:gd name="T6" fmla="*/ 0 w 318"/>
                    <a:gd name="T7" fmla="*/ 1 h 889"/>
                    <a:gd name="T8" fmla="*/ 4 w 318"/>
                    <a:gd name="T9" fmla="*/ 54 h 889"/>
                    <a:gd name="T10" fmla="*/ 6 w 318"/>
                    <a:gd name="T11" fmla="*/ 59 h 889"/>
                    <a:gd name="T12" fmla="*/ 4 w 318"/>
                    <a:gd name="T13" fmla="*/ 54 h 889"/>
                    <a:gd name="T14" fmla="*/ 4 w 318"/>
                    <a:gd name="T15" fmla="*/ 57 h 889"/>
                    <a:gd name="T16" fmla="*/ 6 w 318"/>
                    <a:gd name="T17" fmla="*/ 59 h 889"/>
                    <a:gd name="T18" fmla="*/ 23 w 318"/>
                    <a:gd name="T19" fmla="*/ 48 h 8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8" h="889">
                      <a:moveTo>
                        <a:pt x="296" y="730"/>
                      </a:moveTo>
                      <a:lnTo>
                        <a:pt x="318" y="804"/>
                      </a:lnTo>
                      <a:lnTo>
                        <a:pt x="268" y="0"/>
                      </a:lnTo>
                      <a:lnTo>
                        <a:pt x="0" y="17"/>
                      </a:lnTo>
                      <a:lnTo>
                        <a:pt x="52" y="821"/>
                      </a:lnTo>
                      <a:lnTo>
                        <a:pt x="74" y="889"/>
                      </a:lnTo>
                      <a:lnTo>
                        <a:pt x="52" y="821"/>
                      </a:lnTo>
                      <a:lnTo>
                        <a:pt x="52" y="861"/>
                      </a:lnTo>
                      <a:lnTo>
                        <a:pt x="74" y="889"/>
                      </a:lnTo>
                      <a:lnTo>
                        <a:pt x="296" y="730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2" name="Freeform 1333"/>
                <p:cNvSpPr>
                  <a:spLocks/>
                </p:cNvSpPr>
                <p:nvPr/>
              </p:nvSpPr>
              <p:spPr bwMode="auto">
                <a:xfrm>
                  <a:off x="2876" y="2880"/>
                  <a:ext cx="52" cy="53"/>
                </a:xfrm>
                <a:custGeom>
                  <a:avLst/>
                  <a:gdLst>
                    <a:gd name="T0" fmla="*/ 44 w 676"/>
                    <a:gd name="T1" fmla="*/ 48 h 787"/>
                    <a:gd name="T2" fmla="*/ 52 w 676"/>
                    <a:gd name="T3" fmla="*/ 42 h 787"/>
                    <a:gd name="T4" fmla="*/ 17 w 676"/>
                    <a:gd name="T5" fmla="*/ 0 h 787"/>
                    <a:gd name="T6" fmla="*/ 0 w 676"/>
                    <a:gd name="T7" fmla="*/ 11 h 787"/>
                    <a:gd name="T8" fmla="*/ 35 w 676"/>
                    <a:gd name="T9" fmla="*/ 53 h 787"/>
                    <a:gd name="T10" fmla="*/ 44 w 676"/>
                    <a:gd name="T11" fmla="*/ 48 h 7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6" h="787">
                      <a:moveTo>
                        <a:pt x="568" y="706"/>
                      </a:moveTo>
                      <a:lnTo>
                        <a:pt x="676" y="627"/>
                      </a:lnTo>
                      <a:lnTo>
                        <a:pt x="222" y="0"/>
                      </a:lnTo>
                      <a:lnTo>
                        <a:pt x="0" y="159"/>
                      </a:lnTo>
                      <a:lnTo>
                        <a:pt x="460" y="787"/>
                      </a:lnTo>
                      <a:lnTo>
                        <a:pt x="568" y="706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Line 1334"/>
                <p:cNvSpPr>
                  <a:spLocks noChangeShapeType="1"/>
                </p:cNvSpPr>
                <p:nvPr/>
              </p:nvSpPr>
              <p:spPr bwMode="auto">
                <a:xfrm flipV="1">
                  <a:off x="2877" y="2910"/>
                  <a:ext cx="32" cy="9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4" name="Line 1335"/>
                <p:cNvSpPr>
                  <a:spLocks noChangeShapeType="1"/>
                </p:cNvSpPr>
                <p:nvPr/>
              </p:nvSpPr>
              <p:spPr bwMode="auto">
                <a:xfrm>
                  <a:off x="2855" y="2832"/>
                  <a:ext cx="27" cy="2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5" name="Line 1336"/>
                <p:cNvSpPr>
                  <a:spLocks noChangeShapeType="1"/>
                </p:cNvSpPr>
                <p:nvPr/>
              </p:nvSpPr>
              <p:spPr bwMode="auto">
                <a:xfrm>
                  <a:off x="2853" y="2857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Freeform 1337"/>
                <p:cNvSpPr>
                  <a:spLocks/>
                </p:cNvSpPr>
                <p:nvPr/>
              </p:nvSpPr>
              <p:spPr bwMode="auto">
                <a:xfrm>
                  <a:off x="2865" y="2893"/>
                  <a:ext cx="29" cy="7"/>
                </a:xfrm>
                <a:custGeom>
                  <a:avLst/>
                  <a:gdLst>
                    <a:gd name="T0" fmla="*/ 0 w 381"/>
                    <a:gd name="T1" fmla="*/ 7 h 108"/>
                    <a:gd name="T2" fmla="*/ 15 w 381"/>
                    <a:gd name="T3" fmla="*/ 3 h 108"/>
                    <a:gd name="T4" fmla="*/ 29 w 381"/>
                    <a:gd name="T5" fmla="*/ 0 h 10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81" h="108">
                      <a:moveTo>
                        <a:pt x="0" y="108"/>
                      </a:moveTo>
                      <a:lnTo>
                        <a:pt x="193" y="51"/>
                      </a:lnTo>
                      <a:lnTo>
                        <a:pt x="381" y="0"/>
                      </a:lnTo>
                    </a:path>
                  </a:pathLst>
                </a:custGeom>
                <a:noFill/>
                <a:ln w="6350">
                  <a:solidFill>
                    <a:srgbClr val="D736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7" name="Line 1338"/>
                <p:cNvSpPr>
                  <a:spLocks noChangeShapeType="1"/>
                </p:cNvSpPr>
                <p:nvPr/>
              </p:nvSpPr>
              <p:spPr bwMode="auto">
                <a:xfrm>
                  <a:off x="2854" y="2877"/>
                  <a:ext cx="35" cy="1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" name="Freeform 1339"/>
                <p:cNvSpPr>
                  <a:spLocks/>
                </p:cNvSpPr>
                <p:nvPr/>
              </p:nvSpPr>
              <p:spPr bwMode="auto">
                <a:xfrm>
                  <a:off x="2845" y="2688"/>
                  <a:ext cx="40" cy="67"/>
                </a:xfrm>
                <a:custGeom>
                  <a:avLst/>
                  <a:gdLst>
                    <a:gd name="T0" fmla="*/ 39 w 523"/>
                    <a:gd name="T1" fmla="*/ 67 h 1004"/>
                    <a:gd name="T2" fmla="*/ 39 w 523"/>
                    <a:gd name="T3" fmla="*/ 62 h 1004"/>
                    <a:gd name="T4" fmla="*/ 20 w 523"/>
                    <a:gd name="T5" fmla="*/ 0 h 1004"/>
                    <a:gd name="T6" fmla="*/ 0 w 523"/>
                    <a:gd name="T7" fmla="*/ 5 h 1004"/>
                    <a:gd name="T8" fmla="*/ 19 w 523"/>
                    <a:gd name="T9" fmla="*/ 67 h 1004"/>
                    <a:gd name="T10" fmla="*/ 19 w 523"/>
                    <a:gd name="T11" fmla="*/ 63 h 1004"/>
                    <a:gd name="T12" fmla="*/ 39 w 523"/>
                    <a:gd name="T13" fmla="*/ 67 h 1004"/>
                    <a:gd name="T14" fmla="*/ 40 w 523"/>
                    <a:gd name="T15" fmla="*/ 65 h 1004"/>
                    <a:gd name="T16" fmla="*/ 39 w 523"/>
                    <a:gd name="T17" fmla="*/ 62 h 1004"/>
                    <a:gd name="T18" fmla="*/ 39 w 523"/>
                    <a:gd name="T19" fmla="*/ 67 h 10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23" h="1004">
                      <a:moveTo>
                        <a:pt x="512" y="998"/>
                      </a:moveTo>
                      <a:lnTo>
                        <a:pt x="512" y="935"/>
                      </a:lnTo>
                      <a:lnTo>
                        <a:pt x="255" y="0"/>
                      </a:lnTo>
                      <a:lnTo>
                        <a:pt x="0" y="75"/>
                      </a:lnTo>
                      <a:lnTo>
                        <a:pt x="250" y="1004"/>
                      </a:lnTo>
                      <a:lnTo>
                        <a:pt x="250" y="941"/>
                      </a:lnTo>
                      <a:lnTo>
                        <a:pt x="512" y="998"/>
                      </a:lnTo>
                      <a:lnTo>
                        <a:pt x="523" y="970"/>
                      </a:lnTo>
                      <a:lnTo>
                        <a:pt x="512" y="935"/>
                      </a:lnTo>
                      <a:lnTo>
                        <a:pt x="512" y="998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9" name="Freeform 1340"/>
                <p:cNvSpPr>
                  <a:spLocks/>
                </p:cNvSpPr>
                <p:nvPr/>
              </p:nvSpPr>
              <p:spPr bwMode="auto">
                <a:xfrm>
                  <a:off x="2848" y="2751"/>
                  <a:ext cx="36" cy="65"/>
                </a:xfrm>
                <a:custGeom>
                  <a:avLst/>
                  <a:gdLst>
                    <a:gd name="T0" fmla="*/ 10 w 467"/>
                    <a:gd name="T1" fmla="*/ 63 h 975"/>
                    <a:gd name="T2" fmla="*/ 20 w 467"/>
                    <a:gd name="T3" fmla="*/ 65 h 975"/>
                    <a:gd name="T4" fmla="*/ 36 w 467"/>
                    <a:gd name="T5" fmla="*/ 4 h 975"/>
                    <a:gd name="T6" fmla="*/ 16 w 467"/>
                    <a:gd name="T7" fmla="*/ 0 h 975"/>
                    <a:gd name="T8" fmla="*/ 0 w 467"/>
                    <a:gd name="T9" fmla="*/ 61 h 975"/>
                    <a:gd name="T10" fmla="*/ 10 w 467"/>
                    <a:gd name="T11" fmla="*/ 63 h 9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67" h="975">
                      <a:moveTo>
                        <a:pt x="132" y="947"/>
                      </a:moveTo>
                      <a:lnTo>
                        <a:pt x="262" y="975"/>
                      </a:lnTo>
                      <a:lnTo>
                        <a:pt x="467" y="57"/>
                      </a:lnTo>
                      <a:lnTo>
                        <a:pt x="205" y="0"/>
                      </a:lnTo>
                      <a:lnTo>
                        <a:pt x="0" y="919"/>
                      </a:lnTo>
                      <a:lnTo>
                        <a:pt x="132" y="947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0" name="Line 1341"/>
                <p:cNvSpPr>
                  <a:spLocks noChangeShapeType="1"/>
                </p:cNvSpPr>
                <p:nvPr/>
              </p:nvSpPr>
              <p:spPr bwMode="auto">
                <a:xfrm>
                  <a:off x="2839" y="2787"/>
                  <a:ext cx="24" cy="4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1" name="Line 1342"/>
                <p:cNvSpPr>
                  <a:spLocks noChangeShapeType="1"/>
                </p:cNvSpPr>
                <p:nvPr/>
              </p:nvSpPr>
              <p:spPr bwMode="auto">
                <a:xfrm>
                  <a:off x="2843" y="2767"/>
                  <a:ext cx="21" cy="3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2" name="Line 1343"/>
                <p:cNvSpPr>
                  <a:spLocks noChangeShapeType="1"/>
                </p:cNvSpPr>
                <p:nvPr/>
              </p:nvSpPr>
              <p:spPr bwMode="auto">
                <a:xfrm>
                  <a:off x="2836" y="2810"/>
                  <a:ext cx="32" cy="5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3" name="Line 1344"/>
                <p:cNvSpPr>
                  <a:spLocks noChangeShapeType="1"/>
                </p:cNvSpPr>
                <p:nvPr/>
              </p:nvSpPr>
              <p:spPr bwMode="auto">
                <a:xfrm flipV="1">
                  <a:off x="2841" y="2729"/>
                  <a:ext cx="30" cy="6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54" name="Group 1423"/>
              <p:cNvGrpSpPr>
                <a:grpSpLocks/>
              </p:cNvGrpSpPr>
              <p:nvPr/>
            </p:nvGrpSpPr>
            <p:grpSpPr bwMode="auto">
              <a:xfrm rot="3208810">
                <a:off x="1378455" y="615088"/>
                <a:ext cx="236537" cy="569913"/>
                <a:chOff x="3777" y="1302"/>
                <a:chExt cx="159" cy="350"/>
              </a:xfrm>
            </p:grpSpPr>
            <p:sp>
              <p:nvSpPr>
                <p:cNvPr id="55" name="Freeform 1424"/>
                <p:cNvSpPr>
                  <a:spLocks/>
                </p:cNvSpPr>
                <p:nvPr/>
              </p:nvSpPr>
              <p:spPr bwMode="auto">
                <a:xfrm>
                  <a:off x="3788" y="1462"/>
                  <a:ext cx="148" cy="22"/>
                </a:xfrm>
                <a:custGeom>
                  <a:avLst/>
                  <a:gdLst>
                    <a:gd name="T0" fmla="*/ 78 w 6656"/>
                    <a:gd name="T1" fmla="*/ 22 h 1021"/>
                    <a:gd name="T2" fmla="*/ 99 w 6656"/>
                    <a:gd name="T3" fmla="*/ 14 h 1021"/>
                    <a:gd name="T4" fmla="*/ 0 w 6656"/>
                    <a:gd name="T5" fmla="*/ 12 h 1021"/>
                    <a:gd name="T6" fmla="*/ 0 w 6656"/>
                    <a:gd name="T7" fmla="*/ 8 h 1021"/>
                    <a:gd name="T8" fmla="*/ 99 w 6656"/>
                    <a:gd name="T9" fmla="*/ 9 h 1021"/>
                    <a:gd name="T10" fmla="*/ 81 w 6656"/>
                    <a:gd name="T11" fmla="*/ 0 h 1021"/>
                    <a:gd name="T12" fmla="*/ 148 w 6656"/>
                    <a:gd name="T13" fmla="*/ 14 h 1021"/>
                    <a:gd name="T14" fmla="*/ 78 w 6656"/>
                    <a:gd name="T15" fmla="*/ 22 h 10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56" h="1021">
                      <a:moveTo>
                        <a:pt x="3518" y="1021"/>
                      </a:moveTo>
                      <a:lnTo>
                        <a:pt x="4457" y="657"/>
                      </a:lnTo>
                      <a:lnTo>
                        <a:pt x="0" y="577"/>
                      </a:lnTo>
                      <a:lnTo>
                        <a:pt x="4" y="358"/>
                      </a:lnTo>
                      <a:lnTo>
                        <a:pt x="4461" y="438"/>
                      </a:lnTo>
                      <a:lnTo>
                        <a:pt x="3665" y="0"/>
                      </a:lnTo>
                      <a:lnTo>
                        <a:pt x="6656" y="664"/>
                      </a:lnTo>
                      <a:lnTo>
                        <a:pt x="3518" y="1021"/>
                      </a:lnTo>
                      <a:close/>
                    </a:path>
                  </a:pathLst>
                </a:custGeom>
                <a:solidFill>
                  <a:srgbClr val="0079C5"/>
                </a:solidFill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Freeform 1425"/>
                <p:cNvSpPr>
                  <a:spLocks/>
                </p:cNvSpPr>
                <p:nvPr/>
              </p:nvSpPr>
              <p:spPr bwMode="auto">
                <a:xfrm>
                  <a:off x="3788" y="1462"/>
                  <a:ext cx="148" cy="22"/>
                </a:xfrm>
                <a:custGeom>
                  <a:avLst/>
                  <a:gdLst>
                    <a:gd name="T0" fmla="*/ 78 w 6656"/>
                    <a:gd name="T1" fmla="*/ 22 h 1021"/>
                    <a:gd name="T2" fmla="*/ 99 w 6656"/>
                    <a:gd name="T3" fmla="*/ 14 h 1021"/>
                    <a:gd name="T4" fmla="*/ 0 w 6656"/>
                    <a:gd name="T5" fmla="*/ 12 h 1021"/>
                    <a:gd name="T6" fmla="*/ 0 w 6656"/>
                    <a:gd name="T7" fmla="*/ 8 h 1021"/>
                    <a:gd name="T8" fmla="*/ 99 w 6656"/>
                    <a:gd name="T9" fmla="*/ 9 h 1021"/>
                    <a:gd name="T10" fmla="*/ 81 w 6656"/>
                    <a:gd name="T11" fmla="*/ 0 h 1021"/>
                    <a:gd name="T12" fmla="*/ 148 w 6656"/>
                    <a:gd name="T13" fmla="*/ 14 h 1021"/>
                    <a:gd name="T14" fmla="*/ 78 w 6656"/>
                    <a:gd name="T15" fmla="*/ 22 h 10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56" h="1021">
                      <a:moveTo>
                        <a:pt x="3518" y="1021"/>
                      </a:moveTo>
                      <a:lnTo>
                        <a:pt x="4457" y="657"/>
                      </a:lnTo>
                      <a:lnTo>
                        <a:pt x="0" y="577"/>
                      </a:lnTo>
                      <a:lnTo>
                        <a:pt x="4" y="358"/>
                      </a:lnTo>
                      <a:lnTo>
                        <a:pt x="4461" y="438"/>
                      </a:lnTo>
                      <a:lnTo>
                        <a:pt x="3665" y="0"/>
                      </a:lnTo>
                      <a:lnTo>
                        <a:pt x="6656" y="664"/>
                      </a:lnTo>
                      <a:lnTo>
                        <a:pt x="3518" y="1021"/>
                      </a:lnTo>
                    </a:path>
                  </a:pathLst>
                </a:custGeom>
                <a:noFill/>
                <a:ln w="635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7" name="Freeform 1426"/>
                <p:cNvSpPr>
                  <a:spLocks/>
                </p:cNvSpPr>
                <p:nvPr/>
              </p:nvSpPr>
              <p:spPr bwMode="auto">
                <a:xfrm>
                  <a:off x="3777" y="1302"/>
                  <a:ext cx="27" cy="350"/>
                </a:xfrm>
                <a:custGeom>
                  <a:avLst/>
                  <a:gdLst>
                    <a:gd name="T0" fmla="*/ 2 w 1220"/>
                    <a:gd name="T1" fmla="*/ 0 h 15741"/>
                    <a:gd name="T2" fmla="*/ 7 w 1220"/>
                    <a:gd name="T3" fmla="*/ 6 h 15741"/>
                    <a:gd name="T4" fmla="*/ 11 w 1220"/>
                    <a:gd name="T5" fmla="*/ 12 h 15741"/>
                    <a:gd name="T6" fmla="*/ 14 w 1220"/>
                    <a:gd name="T7" fmla="*/ 18 h 15741"/>
                    <a:gd name="T8" fmla="*/ 18 w 1220"/>
                    <a:gd name="T9" fmla="*/ 24 h 15741"/>
                    <a:gd name="T10" fmla="*/ 20 w 1220"/>
                    <a:gd name="T11" fmla="*/ 30 h 15741"/>
                    <a:gd name="T12" fmla="*/ 22 w 1220"/>
                    <a:gd name="T13" fmla="*/ 35 h 15741"/>
                    <a:gd name="T14" fmla="*/ 24 w 1220"/>
                    <a:gd name="T15" fmla="*/ 41 h 15741"/>
                    <a:gd name="T16" fmla="*/ 25 w 1220"/>
                    <a:gd name="T17" fmla="*/ 47 h 15741"/>
                    <a:gd name="T18" fmla="*/ 26 w 1220"/>
                    <a:gd name="T19" fmla="*/ 53 h 15741"/>
                    <a:gd name="T20" fmla="*/ 27 w 1220"/>
                    <a:gd name="T21" fmla="*/ 58 h 15741"/>
                    <a:gd name="T22" fmla="*/ 27 w 1220"/>
                    <a:gd name="T23" fmla="*/ 64 h 15741"/>
                    <a:gd name="T24" fmla="*/ 27 w 1220"/>
                    <a:gd name="T25" fmla="*/ 69 h 15741"/>
                    <a:gd name="T26" fmla="*/ 27 w 1220"/>
                    <a:gd name="T27" fmla="*/ 75 h 15741"/>
                    <a:gd name="T28" fmla="*/ 26 w 1220"/>
                    <a:gd name="T29" fmla="*/ 81 h 15741"/>
                    <a:gd name="T30" fmla="*/ 25 w 1220"/>
                    <a:gd name="T31" fmla="*/ 86 h 15741"/>
                    <a:gd name="T32" fmla="*/ 25 w 1220"/>
                    <a:gd name="T33" fmla="*/ 92 h 15741"/>
                    <a:gd name="T34" fmla="*/ 20 w 1220"/>
                    <a:gd name="T35" fmla="*/ 114 h 15741"/>
                    <a:gd name="T36" fmla="*/ 15 w 1220"/>
                    <a:gd name="T37" fmla="*/ 137 h 15741"/>
                    <a:gd name="T38" fmla="*/ 14 w 1220"/>
                    <a:gd name="T39" fmla="*/ 142 h 15741"/>
                    <a:gd name="T40" fmla="*/ 14 w 1220"/>
                    <a:gd name="T41" fmla="*/ 148 h 15741"/>
                    <a:gd name="T42" fmla="*/ 13 w 1220"/>
                    <a:gd name="T43" fmla="*/ 154 h 15741"/>
                    <a:gd name="T44" fmla="*/ 13 w 1220"/>
                    <a:gd name="T45" fmla="*/ 160 h 15741"/>
                    <a:gd name="T46" fmla="*/ 12 w 1220"/>
                    <a:gd name="T47" fmla="*/ 166 h 15741"/>
                    <a:gd name="T48" fmla="*/ 13 w 1220"/>
                    <a:gd name="T49" fmla="*/ 172 h 15741"/>
                    <a:gd name="T50" fmla="*/ 13 w 1220"/>
                    <a:gd name="T51" fmla="*/ 178 h 15741"/>
                    <a:gd name="T52" fmla="*/ 14 w 1220"/>
                    <a:gd name="T53" fmla="*/ 184 h 15741"/>
                    <a:gd name="T54" fmla="*/ 16 w 1220"/>
                    <a:gd name="T55" fmla="*/ 197 h 15741"/>
                    <a:gd name="T56" fmla="*/ 17 w 1220"/>
                    <a:gd name="T57" fmla="*/ 210 h 15741"/>
                    <a:gd name="T58" fmla="*/ 18 w 1220"/>
                    <a:gd name="T59" fmla="*/ 216 h 15741"/>
                    <a:gd name="T60" fmla="*/ 19 w 1220"/>
                    <a:gd name="T61" fmla="*/ 222 h 15741"/>
                    <a:gd name="T62" fmla="*/ 20 w 1220"/>
                    <a:gd name="T63" fmla="*/ 228 h 15741"/>
                    <a:gd name="T64" fmla="*/ 21 w 1220"/>
                    <a:gd name="T65" fmla="*/ 234 h 15741"/>
                    <a:gd name="T66" fmla="*/ 21 w 1220"/>
                    <a:gd name="T67" fmla="*/ 240 h 15741"/>
                    <a:gd name="T68" fmla="*/ 22 w 1220"/>
                    <a:gd name="T69" fmla="*/ 246 h 15741"/>
                    <a:gd name="T70" fmla="*/ 22 w 1220"/>
                    <a:gd name="T71" fmla="*/ 251 h 15741"/>
                    <a:gd name="T72" fmla="*/ 23 w 1220"/>
                    <a:gd name="T73" fmla="*/ 257 h 15741"/>
                    <a:gd name="T74" fmla="*/ 23 w 1220"/>
                    <a:gd name="T75" fmla="*/ 262 h 15741"/>
                    <a:gd name="T76" fmla="*/ 23 w 1220"/>
                    <a:gd name="T77" fmla="*/ 267 h 15741"/>
                    <a:gd name="T78" fmla="*/ 23 w 1220"/>
                    <a:gd name="T79" fmla="*/ 273 h 15741"/>
                    <a:gd name="T80" fmla="*/ 23 w 1220"/>
                    <a:gd name="T81" fmla="*/ 278 h 15741"/>
                    <a:gd name="T82" fmla="*/ 23 w 1220"/>
                    <a:gd name="T83" fmla="*/ 283 h 15741"/>
                    <a:gd name="T84" fmla="*/ 23 w 1220"/>
                    <a:gd name="T85" fmla="*/ 288 h 15741"/>
                    <a:gd name="T86" fmla="*/ 22 w 1220"/>
                    <a:gd name="T87" fmla="*/ 293 h 15741"/>
                    <a:gd name="T88" fmla="*/ 22 w 1220"/>
                    <a:gd name="T89" fmla="*/ 297 h 15741"/>
                    <a:gd name="T90" fmla="*/ 21 w 1220"/>
                    <a:gd name="T91" fmla="*/ 302 h 15741"/>
                    <a:gd name="T92" fmla="*/ 20 w 1220"/>
                    <a:gd name="T93" fmla="*/ 307 h 15741"/>
                    <a:gd name="T94" fmla="*/ 19 w 1220"/>
                    <a:gd name="T95" fmla="*/ 311 h 15741"/>
                    <a:gd name="T96" fmla="*/ 18 w 1220"/>
                    <a:gd name="T97" fmla="*/ 316 h 15741"/>
                    <a:gd name="T98" fmla="*/ 16 w 1220"/>
                    <a:gd name="T99" fmla="*/ 320 h 15741"/>
                    <a:gd name="T100" fmla="*/ 14 w 1220"/>
                    <a:gd name="T101" fmla="*/ 325 h 15741"/>
                    <a:gd name="T102" fmla="*/ 13 w 1220"/>
                    <a:gd name="T103" fmla="*/ 329 h 15741"/>
                    <a:gd name="T104" fmla="*/ 10 w 1220"/>
                    <a:gd name="T105" fmla="*/ 333 h 15741"/>
                    <a:gd name="T106" fmla="*/ 8 w 1220"/>
                    <a:gd name="T107" fmla="*/ 338 h 15741"/>
                    <a:gd name="T108" fmla="*/ 6 w 1220"/>
                    <a:gd name="T109" fmla="*/ 342 h 15741"/>
                    <a:gd name="T110" fmla="*/ 3 w 1220"/>
                    <a:gd name="T111" fmla="*/ 346 h 15741"/>
                    <a:gd name="T112" fmla="*/ 0 w 1220"/>
                    <a:gd name="T113" fmla="*/ 350 h 1574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220" h="15741">
                      <a:moveTo>
                        <a:pt x="81" y="0"/>
                      </a:moveTo>
                      <a:lnTo>
                        <a:pt x="298" y="273"/>
                      </a:lnTo>
                      <a:lnTo>
                        <a:pt x="489" y="543"/>
                      </a:lnTo>
                      <a:lnTo>
                        <a:pt x="653" y="809"/>
                      </a:lnTo>
                      <a:lnTo>
                        <a:pt x="795" y="1073"/>
                      </a:lnTo>
                      <a:lnTo>
                        <a:pt x="912" y="1336"/>
                      </a:lnTo>
                      <a:lnTo>
                        <a:pt x="1008" y="1595"/>
                      </a:lnTo>
                      <a:lnTo>
                        <a:pt x="1085" y="1853"/>
                      </a:lnTo>
                      <a:lnTo>
                        <a:pt x="1144" y="2109"/>
                      </a:lnTo>
                      <a:lnTo>
                        <a:pt x="1184" y="2364"/>
                      </a:lnTo>
                      <a:lnTo>
                        <a:pt x="1209" y="2617"/>
                      </a:lnTo>
                      <a:lnTo>
                        <a:pt x="1220" y="2869"/>
                      </a:lnTo>
                      <a:lnTo>
                        <a:pt x="1218" y="3120"/>
                      </a:lnTo>
                      <a:lnTo>
                        <a:pt x="1204" y="3371"/>
                      </a:lnTo>
                      <a:lnTo>
                        <a:pt x="1181" y="3622"/>
                      </a:lnTo>
                      <a:lnTo>
                        <a:pt x="1148" y="3871"/>
                      </a:lnTo>
                      <a:lnTo>
                        <a:pt x="1109" y="4120"/>
                      </a:lnTo>
                      <a:lnTo>
                        <a:pt x="903" y="5123"/>
                      </a:lnTo>
                      <a:lnTo>
                        <a:pt x="693" y="6141"/>
                      </a:lnTo>
                      <a:lnTo>
                        <a:pt x="650" y="6399"/>
                      </a:lnTo>
                      <a:lnTo>
                        <a:pt x="614" y="6659"/>
                      </a:lnTo>
                      <a:lnTo>
                        <a:pt x="586" y="6922"/>
                      </a:lnTo>
                      <a:lnTo>
                        <a:pt x="568" y="7187"/>
                      </a:lnTo>
                      <a:lnTo>
                        <a:pt x="560" y="7455"/>
                      </a:lnTo>
                      <a:lnTo>
                        <a:pt x="565" y="7725"/>
                      </a:lnTo>
                      <a:lnTo>
                        <a:pt x="583" y="7999"/>
                      </a:lnTo>
                      <a:lnTo>
                        <a:pt x="617" y="8275"/>
                      </a:lnTo>
                      <a:lnTo>
                        <a:pt x="705" y="8870"/>
                      </a:lnTo>
                      <a:lnTo>
                        <a:pt x="789" y="9443"/>
                      </a:lnTo>
                      <a:lnTo>
                        <a:pt x="828" y="9723"/>
                      </a:lnTo>
                      <a:lnTo>
                        <a:pt x="865" y="9997"/>
                      </a:lnTo>
                      <a:lnTo>
                        <a:pt x="900" y="10266"/>
                      </a:lnTo>
                      <a:lnTo>
                        <a:pt x="932" y="10531"/>
                      </a:lnTo>
                      <a:lnTo>
                        <a:pt x="961" y="10791"/>
                      </a:lnTo>
                      <a:lnTo>
                        <a:pt x="986" y="11047"/>
                      </a:lnTo>
                      <a:lnTo>
                        <a:pt x="1008" y="11297"/>
                      </a:lnTo>
                      <a:lnTo>
                        <a:pt x="1025" y="11544"/>
                      </a:lnTo>
                      <a:lnTo>
                        <a:pt x="1038" y="11787"/>
                      </a:lnTo>
                      <a:lnTo>
                        <a:pt x="1046" y="12025"/>
                      </a:lnTo>
                      <a:lnTo>
                        <a:pt x="1049" y="12260"/>
                      </a:lnTo>
                      <a:lnTo>
                        <a:pt x="1047" y="12490"/>
                      </a:lnTo>
                      <a:lnTo>
                        <a:pt x="1039" y="12718"/>
                      </a:lnTo>
                      <a:lnTo>
                        <a:pt x="1024" y="12941"/>
                      </a:lnTo>
                      <a:lnTo>
                        <a:pt x="1004" y="13161"/>
                      </a:lnTo>
                      <a:lnTo>
                        <a:pt x="976" y="13377"/>
                      </a:lnTo>
                      <a:lnTo>
                        <a:pt x="942" y="13590"/>
                      </a:lnTo>
                      <a:lnTo>
                        <a:pt x="900" y="13800"/>
                      </a:lnTo>
                      <a:lnTo>
                        <a:pt x="850" y="14007"/>
                      </a:lnTo>
                      <a:lnTo>
                        <a:pt x="793" y="14210"/>
                      </a:lnTo>
                      <a:lnTo>
                        <a:pt x="726" y="14411"/>
                      </a:lnTo>
                      <a:lnTo>
                        <a:pt x="651" y="14608"/>
                      </a:lnTo>
                      <a:lnTo>
                        <a:pt x="567" y="14804"/>
                      </a:lnTo>
                      <a:lnTo>
                        <a:pt x="474" y="14996"/>
                      </a:lnTo>
                      <a:lnTo>
                        <a:pt x="370" y="15186"/>
                      </a:lnTo>
                      <a:lnTo>
                        <a:pt x="257" y="15374"/>
                      </a:lnTo>
                      <a:lnTo>
                        <a:pt x="133" y="15559"/>
                      </a:lnTo>
                      <a:lnTo>
                        <a:pt x="0" y="15741"/>
                      </a:lnTo>
                    </a:path>
                  </a:pathLst>
                </a:custGeom>
                <a:noFill/>
                <a:ln w="28575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70" name="Group 1368"/>
              <p:cNvGrpSpPr>
                <a:grpSpLocks/>
              </p:cNvGrpSpPr>
              <p:nvPr/>
            </p:nvGrpSpPr>
            <p:grpSpPr bwMode="auto">
              <a:xfrm>
                <a:off x="1802118" y="2712798"/>
                <a:ext cx="204788" cy="584200"/>
                <a:chOff x="2836" y="2688"/>
                <a:chExt cx="92" cy="245"/>
              </a:xfrm>
            </p:grpSpPr>
            <p:sp>
              <p:nvSpPr>
                <p:cNvPr id="71" name="Freeform 1369"/>
                <p:cNvSpPr>
                  <a:spLocks/>
                </p:cNvSpPr>
                <p:nvPr/>
              </p:nvSpPr>
              <p:spPr bwMode="auto">
                <a:xfrm>
                  <a:off x="2870" y="2832"/>
                  <a:ext cx="25" cy="59"/>
                </a:xfrm>
                <a:custGeom>
                  <a:avLst/>
                  <a:gdLst>
                    <a:gd name="T0" fmla="*/ 23 w 318"/>
                    <a:gd name="T1" fmla="*/ 48 h 889"/>
                    <a:gd name="T2" fmla="*/ 25 w 318"/>
                    <a:gd name="T3" fmla="*/ 53 h 889"/>
                    <a:gd name="T4" fmla="*/ 21 w 318"/>
                    <a:gd name="T5" fmla="*/ 0 h 889"/>
                    <a:gd name="T6" fmla="*/ 0 w 318"/>
                    <a:gd name="T7" fmla="*/ 1 h 889"/>
                    <a:gd name="T8" fmla="*/ 4 w 318"/>
                    <a:gd name="T9" fmla="*/ 54 h 889"/>
                    <a:gd name="T10" fmla="*/ 6 w 318"/>
                    <a:gd name="T11" fmla="*/ 59 h 889"/>
                    <a:gd name="T12" fmla="*/ 4 w 318"/>
                    <a:gd name="T13" fmla="*/ 54 h 889"/>
                    <a:gd name="T14" fmla="*/ 4 w 318"/>
                    <a:gd name="T15" fmla="*/ 57 h 889"/>
                    <a:gd name="T16" fmla="*/ 6 w 318"/>
                    <a:gd name="T17" fmla="*/ 59 h 889"/>
                    <a:gd name="T18" fmla="*/ 23 w 318"/>
                    <a:gd name="T19" fmla="*/ 48 h 8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8" h="889">
                      <a:moveTo>
                        <a:pt x="296" y="730"/>
                      </a:moveTo>
                      <a:lnTo>
                        <a:pt x="318" y="804"/>
                      </a:lnTo>
                      <a:lnTo>
                        <a:pt x="268" y="0"/>
                      </a:lnTo>
                      <a:lnTo>
                        <a:pt x="0" y="17"/>
                      </a:lnTo>
                      <a:lnTo>
                        <a:pt x="52" y="821"/>
                      </a:lnTo>
                      <a:lnTo>
                        <a:pt x="74" y="889"/>
                      </a:lnTo>
                      <a:lnTo>
                        <a:pt x="52" y="821"/>
                      </a:lnTo>
                      <a:lnTo>
                        <a:pt x="52" y="861"/>
                      </a:lnTo>
                      <a:lnTo>
                        <a:pt x="74" y="889"/>
                      </a:lnTo>
                      <a:lnTo>
                        <a:pt x="296" y="730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Freeform 1370"/>
                <p:cNvSpPr>
                  <a:spLocks/>
                </p:cNvSpPr>
                <p:nvPr/>
              </p:nvSpPr>
              <p:spPr bwMode="auto">
                <a:xfrm>
                  <a:off x="2876" y="2880"/>
                  <a:ext cx="52" cy="53"/>
                </a:xfrm>
                <a:custGeom>
                  <a:avLst/>
                  <a:gdLst>
                    <a:gd name="T0" fmla="*/ 44 w 676"/>
                    <a:gd name="T1" fmla="*/ 48 h 787"/>
                    <a:gd name="T2" fmla="*/ 52 w 676"/>
                    <a:gd name="T3" fmla="*/ 42 h 787"/>
                    <a:gd name="T4" fmla="*/ 17 w 676"/>
                    <a:gd name="T5" fmla="*/ 0 h 787"/>
                    <a:gd name="T6" fmla="*/ 0 w 676"/>
                    <a:gd name="T7" fmla="*/ 11 h 787"/>
                    <a:gd name="T8" fmla="*/ 35 w 676"/>
                    <a:gd name="T9" fmla="*/ 53 h 787"/>
                    <a:gd name="T10" fmla="*/ 44 w 676"/>
                    <a:gd name="T11" fmla="*/ 48 h 7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6" h="787">
                      <a:moveTo>
                        <a:pt x="568" y="706"/>
                      </a:moveTo>
                      <a:lnTo>
                        <a:pt x="676" y="627"/>
                      </a:lnTo>
                      <a:lnTo>
                        <a:pt x="222" y="0"/>
                      </a:lnTo>
                      <a:lnTo>
                        <a:pt x="0" y="159"/>
                      </a:lnTo>
                      <a:lnTo>
                        <a:pt x="460" y="787"/>
                      </a:lnTo>
                      <a:lnTo>
                        <a:pt x="568" y="706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" name="Line 1371"/>
                <p:cNvSpPr>
                  <a:spLocks noChangeShapeType="1"/>
                </p:cNvSpPr>
                <p:nvPr/>
              </p:nvSpPr>
              <p:spPr bwMode="auto">
                <a:xfrm flipV="1">
                  <a:off x="2877" y="2910"/>
                  <a:ext cx="32" cy="9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4" name="Line 1372"/>
                <p:cNvSpPr>
                  <a:spLocks noChangeShapeType="1"/>
                </p:cNvSpPr>
                <p:nvPr/>
              </p:nvSpPr>
              <p:spPr bwMode="auto">
                <a:xfrm>
                  <a:off x="2855" y="2832"/>
                  <a:ext cx="27" cy="2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5" name="Line 1373"/>
                <p:cNvSpPr>
                  <a:spLocks noChangeShapeType="1"/>
                </p:cNvSpPr>
                <p:nvPr/>
              </p:nvSpPr>
              <p:spPr bwMode="auto">
                <a:xfrm>
                  <a:off x="2853" y="2857"/>
                  <a:ext cx="27" cy="1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6" name="Freeform 1374"/>
                <p:cNvSpPr>
                  <a:spLocks/>
                </p:cNvSpPr>
                <p:nvPr/>
              </p:nvSpPr>
              <p:spPr bwMode="auto">
                <a:xfrm>
                  <a:off x="2865" y="2893"/>
                  <a:ext cx="29" cy="7"/>
                </a:xfrm>
                <a:custGeom>
                  <a:avLst/>
                  <a:gdLst>
                    <a:gd name="T0" fmla="*/ 0 w 381"/>
                    <a:gd name="T1" fmla="*/ 7 h 108"/>
                    <a:gd name="T2" fmla="*/ 15 w 381"/>
                    <a:gd name="T3" fmla="*/ 3 h 108"/>
                    <a:gd name="T4" fmla="*/ 29 w 381"/>
                    <a:gd name="T5" fmla="*/ 0 h 10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81" h="108">
                      <a:moveTo>
                        <a:pt x="0" y="108"/>
                      </a:moveTo>
                      <a:lnTo>
                        <a:pt x="193" y="51"/>
                      </a:lnTo>
                      <a:lnTo>
                        <a:pt x="381" y="0"/>
                      </a:lnTo>
                    </a:path>
                  </a:pathLst>
                </a:custGeom>
                <a:noFill/>
                <a:ln w="6350">
                  <a:solidFill>
                    <a:srgbClr val="D7362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7" name="Line 1375"/>
                <p:cNvSpPr>
                  <a:spLocks noChangeShapeType="1"/>
                </p:cNvSpPr>
                <p:nvPr/>
              </p:nvSpPr>
              <p:spPr bwMode="auto">
                <a:xfrm>
                  <a:off x="2854" y="2877"/>
                  <a:ext cx="35" cy="1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8" name="Freeform 1376"/>
                <p:cNvSpPr>
                  <a:spLocks/>
                </p:cNvSpPr>
                <p:nvPr/>
              </p:nvSpPr>
              <p:spPr bwMode="auto">
                <a:xfrm>
                  <a:off x="2845" y="2688"/>
                  <a:ext cx="40" cy="67"/>
                </a:xfrm>
                <a:custGeom>
                  <a:avLst/>
                  <a:gdLst>
                    <a:gd name="T0" fmla="*/ 39 w 523"/>
                    <a:gd name="T1" fmla="*/ 67 h 1004"/>
                    <a:gd name="T2" fmla="*/ 39 w 523"/>
                    <a:gd name="T3" fmla="*/ 62 h 1004"/>
                    <a:gd name="T4" fmla="*/ 20 w 523"/>
                    <a:gd name="T5" fmla="*/ 0 h 1004"/>
                    <a:gd name="T6" fmla="*/ 0 w 523"/>
                    <a:gd name="T7" fmla="*/ 5 h 1004"/>
                    <a:gd name="T8" fmla="*/ 19 w 523"/>
                    <a:gd name="T9" fmla="*/ 67 h 1004"/>
                    <a:gd name="T10" fmla="*/ 19 w 523"/>
                    <a:gd name="T11" fmla="*/ 63 h 1004"/>
                    <a:gd name="T12" fmla="*/ 39 w 523"/>
                    <a:gd name="T13" fmla="*/ 67 h 1004"/>
                    <a:gd name="T14" fmla="*/ 40 w 523"/>
                    <a:gd name="T15" fmla="*/ 65 h 1004"/>
                    <a:gd name="T16" fmla="*/ 39 w 523"/>
                    <a:gd name="T17" fmla="*/ 62 h 1004"/>
                    <a:gd name="T18" fmla="*/ 39 w 523"/>
                    <a:gd name="T19" fmla="*/ 67 h 10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23" h="1004">
                      <a:moveTo>
                        <a:pt x="512" y="998"/>
                      </a:moveTo>
                      <a:lnTo>
                        <a:pt x="512" y="935"/>
                      </a:lnTo>
                      <a:lnTo>
                        <a:pt x="255" y="0"/>
                      </a:lnTo>
                      <a:lnTo>
                        <a:pt x="0" y="75"/>
                      </a:lnTo>
                      <a:lnTo>
                        <a:pt x="250" y="1004"/>
                      </a:lnTo>
                      <a:lnTo>
                        <a:pt x="250" y="941"/>
                      </a:lnTo>
                      <a:lnTo>
                        <a:pt x="512" y="998"/>
                      </a:lnTo>
                      <a:lnTo>
                        <a:pt x="523" y="970"/>
                      </a:lnTo>
                      <a:lnTo>
                        <a:pt x="512" y="935"/>
                      </a:lnTo>
                      <a:lnTo>
                        <a:pt x="512" y="998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9" name="Freeform 1377"/>
                <p:cNvSpPr>
                  <a:spLocks/>
                </p:cNvSpPr>
                <p:nvPr/>
              </p:nvSpPr>
              <p:spPr bwMode="auto">
                <a:xfrm>
                  <a:off x="2848" y="2751"/>
                  <a:ext cx="36" cy="65"/>
                </a:xfrm>
                <a:custGeom>
                  <a:avLst/>
                  <a:gdLst>
                    <a:gd name="T0" fmla="*/ 10 w 467"/>
                    <a:gd name="T1" fmla="*/ 63 h 975"/>
                    <a:gd name="T2" fmla="*/ 20 w 467"/>
                    <a:gd name="T3" fmla="*/ 65 h 975"/>
                    <a:gd name="T4" fmla="*/ 36 w 467"/>
                    <a:gd name="T5" fmla="*/ 4 h 975"/>
                    <a:gd name="T6" fmla="*/ 16 w 467"/>
                    <a:gd name="T7" fmla="*/ 0 h 975"/>
                    <a:gd name="T8" fmla="*/ 0 w 467"/>
                    <a:gd name="T9" fmla="*/ 61 h 975"/>
                    <a:gd name="T10" fmla="*/ 10 w 467"/>
                    <a:gd name="T11" fmla="*/ 63 h 9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67" h="975">
                      <a:moveTo>
                        <a:pt x="132" y="947"/>
                      </a:moveTo>
                      <a:lnTo>
                        <a:pt x="262" y="975"/>
                      </a:lnTo>
                      <a:lnTo>
                        <a:pt x="467" y="57"/>
                      </a:lnTo>
                      <a:lnTo>
                        <a:pt x="205" y="0"/>
                      </a:lnTo>
                      <a:lnTo>
                        <a:pt x="0" y="919"/>
                      </a:lnTo>
                      <a:lnTo>
                        <a:pt x="132" y="947"/>
                      </a:lnTo>
                      <a:close/>
                    </a:path>
                  </a:pathLst>
                </a:custGeom>
                <a:solidFill>
                  <a:srgbClr val="D736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0" name="Line 1378"/>
                <p:cNvSpPr>
                  <a:spLocks noChangeShapeType="1"/>
                </p:cNvSpPr>
                <p:nvPr/>
              </p:nvSpPr>
              <p:spPr bwMode="auto">
                <a:xfrm>
                  <a:off x="2839" y="2787"/>
                  <a:ext cx="24" cy="4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" name="Line 1379"/>
                <p:cNvSpPr>
                  <a:spLocks noChangeShapeType="1"/>
                </p:cNvSpPr>
                <p:nvPr/>
              </p:nvSpPr>
              <p:spPr bwMode="auto">
                <a:xfrm>
                  <a:off x="2843" y="2767"/>
                  <a:ext cx="21" cy="3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Line 1380"/>
                <p:cNvSpPr>
                  <a:spLocks noChangeShapeType="1"/>
                </p:cNvSpPr>
                <p:nvPr/>
              </p:nvSpPr>
              <p:spPr bwMode="auto">
                <a:xfrm>
                  <a:off x="2836" y="2810"/>
                  <a:ext cx="32" cy="5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3" name="Line 1381"/>
                <p:cNvSpPr>
                  <a:spLocks noChangeShapeType="1"/>
                </p:cNvSpPr>
                <p:nvPr/>
              </p:nvSpPr>
              <p:spPr bwMode="auto">
                <a:xfrm flipV="1">
                  <a:off x="2841" y="2729"/>
                  <a:ext cx="30" cy="6"/>
                </a:xfrm>
                <a:prstGeom prst="line">
                  <a:avLst/>
                </a:prstGeom>
                <a:noFill/>
                <a:ln w="6350">
                  <a:solidFill>
                    <a:srgbClr val="D7362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84" name="Group 1403"/>
              <p:cNvGrpSpPr>
                <a:grpSpLocks/>
              </p:cNvGrpSpPr>
              <p:nvPr/>
            </p:nvGrpSpPr>
            <p:grpSpPr bwMode="auto">
              <a:xfrm rot="29576">
                <a:off x="1390777" y="2674156"/>
                <a:ext cx="236538" cy="569912"/>
                <a:chOff x="3777" y="1302"/>
                <a:chExt cx="159" cy="350"/>
              </a:xfrm>
            </p:grpSpPr>
            <p:sp>
              <p:nvSpPr>
                <p:cNvPr id="85" name="Freeform 1404"/>
                <p:cNvSpPr>
                  <a:spLocks/>
                </p:cNvSpPr>
                <p:nvPr/>
              </p:nvSpPr>
              <p:spPr bwMode="auto">
                <a:xfrm>
                  <a:off x="3788" y="1462"/>
                  <a:ext cx="148" cy="22"/>
                </a:xfrm>
                <a:custGeom>
                  <a:avLst/>
                  <a:gdLst>
                    <a:gd name="T0" fmla="*/ 78 w 6656"/>
                    <a:gd name="T1" fmla="*/ 22 h 1021"/>
                    <a:gd name="T2" fmla="*/ 99 w 6656"/>
                    <a:gd name="T3" fmla="*/ 14 h 1021"/>
                    <a:gd name="T4" fmla="*/ 0 w 6656"/>
                    <a:gd name="T5" fmla="*/ 12 h 1021"/>
                    <a:gd name="T6" fmla="*/ 0 w 6656"/>
                    <a:gd name="T7" fmla="*/ 8 h 1021"/>
                    <a:gd name="T8" fmla="*/ 99 w 6656"/>
                    <a:gd name="T9" fmla="*/ 9 h 1021"/>
                    <a:gd name="T10" fmla="*/ 81 w 6656"/>
                    <a:gd name="T11" fmla="*/ 0 h 1021"/>
                    <a:gd name="T12" fmla="*/ 148 w 6656"/>
                    <a:gd name="T13" fmla="*/ 14 h 1021"/>
                    <a:gd name="T14" fmla="*/ 78 w 6656"/>
                    <a:gd name="T15" fmla="*/ 22 h 10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56" h="1021">
                      <a:moveTo>
                        <a:pt x="3518" y="1021"/>
                      </a:moveTo>
                      <a:lnTo>
                        <a:pt x="4457" y="657"/>
                      </a:lnTo>
                      <a:lnTo>
                        <a:pt x="0" y="577"/>
                      </a:lnTo>
                      <a:lnTo>
                        <a:pt x="4" y="358"/>
                      </a:lnTo>
                      <a:lnTo>
                        <a:pt x="4461" y="438"/>
                      </a:lnTo>
                      <a:lnTo>
                        <a:pt x="3665" y="0"/>
                      </a:lnTo>
                      <a:lnTo>
                        <a:pt x="6656" y="664"/>
                      </a:lnTo>
                      <a:lnTo>
                        <a:pt x="3518" y="1021"/>
                      </a:lnTo>
                      <a:close/>
                    </a:path>
                  </a:pathLst>
                </a:custGeom>
                <a:solidFill>
                  <a:srgbClr val="0079C5"/>
                </a:solidFill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6" name="Freeform 1405"/>
                <p:cNvSpPr>
                  <a:spLocks/>
                </p:cNvSpPr>
                <p:nvPr/>
              </p:nvSpPr>
              <p:spPr bwMode="auto">
                <a:xfrm>
                  <a:off x="3788" y="1462"/>
                  <a:ext cx="148" cy="22"/>
                </a:xfrm>
                <a:custGeom>
                  <a:avLst/>
                  <a:gdLst>
                    <a:gd name="T0" fmla="*/ 78 w 6656"/>
                    <a:gd name="T1" fmla="*/ 22 h 1021"/>
                    <a:gd name="T2" fmla="*/ 99 w 6656"/>
                    <a:gd name="T3" fmla="*/ 14 h 1021"/>
                    <a:gd name="T4" fmla="*/ 0 w 6656"/>
                    <a:gd name="T5" fmla="*/ 12 h 1021"/>
                    <a:gd name="T6" fmla="*/ 0 w 6656"/>
                    <a:gd name="T7" fmla="*/ 8 h 1021"/>
                    <a:gd name="T8" fmla="*/ 99 w 6656"/>
                    <a:gd name="T9" fmla="*/ 9 h 1021"/>
                    <a:gd name="T10" fmla="*/ 81 w 6656"/>
                    <a:gd name="T11" fmla="*/ 0 h 1021"/>
                    <a:gd name="T12" fmla="*/ 148 w 6656"/>
                    <a:gd name="T13" fmla="*/ 14 h 1021"/>
                    <a:gd name="T14" fmla="*/ 78 w 6656"/>
                    <a:gd name="T15" fmla="*/ 22 h 10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56" h="1021">
                      <a:moveTo>
                        <a:pt x="3518" y="1021"/>
                      </a:moveTo>
                      <a:lnTo>
                        <a:pt x="4457" y="657"/>
                      </a:lnTo>
                      <a:lnTo>
                        <a:pt x="0" y="577"/>
                      </a:lnTo>
                      <a:lnTo>
                        <a:pt x="4" y="358"/>
                      </a:lnTo>
                      <a:lnTo>
                        <a:pt x="4461" y="438"/>
                      </a:lnTo>
                      <a:lnTo>
                        <a:pt x="3665" y="0"/>
                      </a:lnTo>
                      <a:lnTo>
                        <a:pt x="6656" y="664"/>
                      </a:lnTo>
                      <a:lnTo>
                        <a:pt x="3518" y="1021"/>
                      </a:lnTo>
                    </a:path>
                  </a:pathLst>
                </a:custGeom>
                <a:noFill/>
                <a:ln w="6350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" name="Freeform 1406"/>
                <p:cNvSpPr>
                  <a:spLocks/>
                </p:cNvSpPr>
                <p:nvPr/>
              </p:nvSpPr>
              <p:spPr bwMode="auto">
                <a:xfrm>
                  <a:off x="3777" y="1302"/>
                  <a:ext cx="27" cy="350"/>
                </a:xfrm>
                <a:custGeom>
                  <a:avLst/>
                  <a:gdLst>
                    <a:gd name="T0" fmla="*/ 2 w 1220"/>
                    <a:gd name="T1" fmla="*/ 0 h 15741"/>
                    <a:gd name="T2" fmla="*/ 7 w 1220"/>
                    <a:gd name="T3" fmla="*/ 6 h 15741"/>
                    <a:gd name="T4" fmla="*/ 11 w 1220"/>
                    <a:gd name="T5" fmla="*/ 12 h 15741"/>
                    <a:gd name="T6" fmla="*/ 14 w 1220"/>
                    <a:gd name="T7" fmla="*/ 18 h 15741"/>
                    <a:gd name="T8" fmla="*/ 18 w 1220"/>
                    <a:gd name="T9" fmla="*/ 24 h 15741"/>
                    <a:gd name="T10" fmla="*/ 20 w 1220"/>
                    <a:gd name="T11" fmla="*/ 30 h 15741"/>
                    <a:gd name="T12" fmla="*/ 22 w 1220"/>
                    <a:gd name="T13" fmla="*/ 35 h 15741"/>
                    <a:gd name="T14" fmla="*/ 24 w 1220"/>
                    <a:gd name="T15" fmla="*/ 41 h 15741"/>
                    <a:gd name="T16" fmla="*/ 25 w 1220"/>
                    <a:gd name="T17" fmla="*/ 47 h 15741"/>
                    <a:gd name="T18" fmla="*/ 26 w 1220"/>
                    <a:gd name="T19" fmla="*/ 53 h 15741"/>
                    <a:gd name="T20" fmla="*/ 27 w 1220"/>
                    <a:gd name="T21" fmla="*/ 58 h 15741"/>
                    <a:gd name="T22" fmla="*/ 27 w 1220"/>
                    <a:gd name="T23" fmla="*/ 64 h 15741"/>
                    <a:gd name="T24" fmla="*/ 27 w 1220"/>
                    <a:gd name="T25" fmla="*/ 69 h 15741"/>
                    <a:gd name="T26" fmla="*/ 27 w 1220"/>
                    <a:gd name="T27" fmla="*/ 75 h 15741"/>
                    <a:gd name="T28" fmla="*/ 26 w 1220"/>
                    <a:gd name="T29" fmla="*/ 81 h 15741"/>
                    <a:gd name="T30" fmla="*/ 25 w 1220"/>
                    <a:gd name="T31" fmla="*/ 86 h 15741"/>
                    <a:gd name="T32" fmla="*/ 25 w 1220"/>
                    <a:gd name="T33" fmla="*/ 92 h 15741"/>
                    <a:gd name="T34" fmla="*/ 20 w 1220"/>
                    <a:gd name="T35" fmla="*/ 114 h 15741"/>
                    <a:gd name="T36" fmla="*/ 15 w 1220"/>
                    <a:gd name="T37" fmla="*/ 137 h 15741"/>
                    <a:gd name="T38" fmla="*/ 14 w 1220"/>
                    <a:gd name="T39" fmla="*/ 142 h 15741"/>
                    <a:gd name="T40" fmla="*/ 14 w 1220"/>
                    <a:gd name="T41" fmla="*/ 148 h 15741"/>
                    <a:gd name="T42" fmla="*/ 13 w 1220"/>
                    <a:gd name="T43" fmla="*/ 154 h 15741"/>
                    <a:gd name="T44" fmla="*/ 13 w 1220"/>
                    <a:gd name="T45" fmla="*/ 160 h 15741"/>
                    <a:gd name="T46" fmla="*/ 12 w 1220"/>
                    <a:gd name="T47" fmla="*/ 166 h 15741"/>
                    <a:gd name="T48" fmla="*/ 13 w 1220"/>
                    <a:gd name="T49" fmla="*/ 172 h 15741"/>
                    <a:gd name="T50" fmla="*/ 13 w 1220"/>
                    <a:gd name="T51" fmla="*/ 178 h 15741"/>
                    <a:gd name="T52" fmla="*/ 14 w 1220"/>
                    <a:gd name="T53" fmla="*/ 184 h 15741"/>
                    <a:gd name="T54" fmla="*/ 16 w 1220"/>
                    <a:gd name="T55" fmla="*/ 197 h 15741"/>
                    <a:gd name="T56" fmla="*/ 17 w 1220"/>
                    <a:gd name="T57" fmla="*/ 210 h 15741"/>
                    <a:gd name="T58" fmla="*/ 18 w 1220"/>
                    <a:gd name="T59" fmla="*/ 216 h 15741"/>
                    <a:gd name="T60" fmla="*/ 19 w 1220"/>
                    <a:gd name="T61" fmla="*/ 222 h 15741"/>
                    <a:gd name="T62" fmla="*/ 20 w 1220"/>
                    <a:gd name="T63" fmla="*/ 228 h 15741"/>
                    <a:gd name="T64" fmla="*/ 21 w 1220"/>
                    <a:gd name="T65" fmla="*/ 234 h 15741"/>
                    <a:gd name="T66" fmla="*/ 21 w 1220"/>
                    <a:gd name="T67" fmla="*/ 240 h 15741"/>
                    <a:gd name="T68" fmla="*/ 22 w 1220"/>
                    <a:gd name="T69" fmla="*/ 246 h 15741"/>
                    <a:gd name="T70" fmla="*/ 22 w 1220"/>
                    <a:gd name="T71" fmla="*/ 251 h 15741"/>
                    <a:gd name="T72" fmla="*/ 23 w 1220"/>
                    <a:gd name="T73" fmla="*/ 257 h 15741"/>
                    <a:gd name="T74" fmla="*/ 23 w 1220"/>
                    <a:gd name="T75" fmla="*/ 262 h 15741"/>
                    <a:gd name="T76" fmla="*/ 23 w 1220"/>
                    <a:gd name="T77" fmla="*/ 267 h 15741"/>
                    <a:gd name="T78" fmla="*/ 23 w 1220"/>
                    <a:gd name="T79" fmla="*/ 273 h 15741"/>
                    <a:gd name="T80" fmla="*/ 23 w 1220"/>
                    <a:gd name="T81" fmla="*/ 278 h 15741"/>
                    <a:gd name="T82" fmla="*/ 23 w 1220"/>
                    <a:gd name="T83" fmla="*/ 283 h 15741"/>
                    <a:gd name="T84" fmla="*/ 23 w 1220"/>
                    <a:gd name="T85" fmla="*/ 288 h 15741"/>
                    <a:gd name="T86" fmla="*/ 22 w 1220"/>
                    <a:gd name="T87" fmla="*/ 293 h 15741"/>
                    <a:gd name="T88" fmla="*/ 22 w 1220"/>
                    <a:gd name="T89" fmla="*/ 297 h 15741"/>
                    <a:gd name="T90" fmla="*/ 21 w 1220"/>
                    <a:gd name="T91" fmla="*/ 302 h 15741"/>
                    <a:gd name="T92" fmla="*/ 20 w 1220"/>
                    <a:gd name="T93" fmla="*/ 307 h 15741"/>
                    <a:gd name="T94" fmla="*/ 19 w 1220"/>
                    <a:gd name="T95" fmla="*/ 311 h 15741"/>
                    <a:gd name="T96" fmla="*/ 18 w 1220"/>
                    <a:gd name="T97" fmla="*/ 316 h 15741"/>
                    <a:gd name="T98" fmla="*/ 16 w 1220"/>
                    <a:gd name="T99" fmla="*/ 320 h 15741"/>
                    <a:gd name="T100" fmla="*/ 14 w 1220"/>
                    <a:gd name="T101" fmla="*/ 325 h 15741"/>
                    <a:gd name="T102" fmla="*/ 13 w 1220"/>
                    <a:gd name="T103" fmla="*/ 329 h 15741"/>
                    <a:gd name="T104" fmla="*/ 10 w 1220"/>
                    <a:gd name="T105" fmla="*/ 333 h 15741"/>
                    <a:gd name="T106" fmla="*/ 8 w 1220"/>
                    <a:gd name="T107" fmla="*/ 338 h 15741"/>
                    <a:gd name="T108" fmla="*/ 6 w 1220"/>
                    <a:gd name="T109" fmla="*/ 342 h 15741"/>
                    <a:gd name="T110" fmla="*/ 3 w 1220"/>
                    <a:gd name="T111" fmla="*/ 346 h 15741"/>
                    <a:gd name="T112" fmla="*/ 0 w 1220"/>
                    <a:gd name="T113" fmla="*/ 350 h 1574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220" h="15741">
                      <a:moveTo>
                        <a:pt x="81" y="0"/>
                      </a:moveTo>
                      <a:lnTo>
                        <a:pt x="298" y="273"/>
                      </a:lnTo>
                      <a:lnTo>
                        <a:pt x="489" y="543"/>
                      </a:lnTo>
                      <a:lnTo>
                        <a:pt x="653" y="809"/>
                      </a:lnTo>
                      <a:lnTo>
                        <a:pt x="795" y="1073"/>
                      </a:lnTo>
                      <a:lnTo>
                        <a:pt x="912" y="1336"/>
                      </a:lnTo>
                      <a:lnTo>
                        <a:pt x="1008" y="1595"/>
                      </a:lnTo>
                      <a:lnTo>
                        <a:pt x="1085" y="1853"/>
                      </a:lnTo>
                      <a:lnTo>
                        <a:pt x="1144" y="2109"/>
                      </a:lnTo>
                      <a:lnTo>
                        <a:pt x="1184" y="2364"/>
                      </a:lnTo>
                      <a:lnTo>
                        <a:pt x="1209" y="2617"/>
                      </a:lnTo>
                      <a:lnTo>
                        <a:pt x="1220" y="2869"/>
                      </a:lnTo>
                      <a:lnTo>
                        <a:pt x="1218" y="3120"/>
                      </a:lnTo>
                      <a:lnTo>
                        <a:pt x="1204" y="3371"/>
                      </a:lnTo>
                      <a:lnTo>
                        <a:pt x="1181" y="3622"/>
                      </a:lnTo>
                      <a:lnTo>
                        <a:pt x="1148" y="3871"/>
                      </a:lnTo>
                      <a:lnTo>
                        <a:pt x="1109" y="4120"/>
                      </a:lnTo>
                      <a:lnTo>
                        <a:pt x="903" y="5123"/>
                      </a:lnTo>
                      <a:lnTo>
                        <a:pt x="693" y="6141"/>
                      </a:lnTo>
                      <a:lnTo>
                        <a:pt x="650" y="6399"/>
                      </a:lnTo>
                      <a:lnTo>
                        <a:pt x="614" y="6659"/>
                      </a:lnTo>
                      <a:lnTo>
                        <a:pt x="586" y="6922"/>
                      </a:lnTo>
                      <a:lnTo>
                        <a:pt x="568" y="7187"/>
                      </a:lnTo>
                      <a:lnTo>
                        <a:pt x="560" y="7455"/>
                      </a:lnTo>
                      <a:lnTo>
                        <a:pt x="565" y="7725"/>
                      </a:lnTo>
                      <a:lnTo>
                        <a:pt x="583" y="7999"/>
                      </a:lnTo>
                      <a:lnTo>
                        <a:pt x="617" y="8275"/>
                      </a:lnTo>
                      <a:lnTo>
                        <a:pt x="705" y="8870"/>
                      </a:lnTo>
                      <a:lnTo>
                        <a:pt x="789" y="9443"/>
                      </a:lnTo>
                      <a:lnTo>
                        <a:pt x="828" y="9723"/>
                      </a:lnTo>
                      <a:lnTo>
                        <a:pt x="865" y="9997"/>
                      </a:lnTo>
                      <a:lnTo>
                        <a:pt x="900" y="10266"/>
                      </a:lnTo>
                      <a:lnTo>
                        <a:pt x="932" y="10531"/>
                      </a:lnTo>
                      <a:lnTo>
                        <a:pt x="961" y="10791"/>
                      </a:lnTo>
                      <a:lnTo>
                        <a:pt x="986" y="11047"/>
                      </a:lnTo>
                      <a:lnTo>
                        <a:pt x="1008" y="11297"/>
                      </a:lnTo>
                      <a:lnTo>
                        <a:pt x="1025" y="11544"/>
                      </a:lnTo>
                      <a:lnTo>
                        <a:pt x="1038" y="11787"/>
                      </a:lnTo>
                      <a:lnTo>
                        <a:pt x="1046" y="12025"/>
                      </a:lnTo>
                      <a:lnTo>
                        <a:pt x="1049" y="12260"/>
                      </a:lnTo>
                      <a:lnTo>
                        <a:pt x="1047" y="12490"/>
                      </a:lnTo>
                      <a:lnTo>
                        <a:pt x="1039" y="12718"/>
                      </a:lnTo>
                      <a:lnTo>
                        <a:pt x="1024" y="12941"/>
                      </a:lnTo>
                      <a:lnTo>
                        <a:pt x="1004" y="13161"/>
                      </a:lnTo>
                      <a:lnTo>
                        <a:pt x="976" y="13377"/>
                      </a:lnTo>
                      <a:lnTo>
                        <a:pt x="942" y="13590"/>
                      </a:lnTo>
                      <a:lnTo>
                        <a:pt x="900" y="13800"/>
                      </a:lnTo>
                      <a:lnTo>
                        <a:pt x="850" y="14007"/>
                      </a:lnTo>
                      <a:lnTo>
                        <a:pt x="793" y="14210"/>
                      </a:lnTo>
                      <a:lnTo>
                        <a:pt x="726" y="14411"/>
                      </a:lnTo>
                      <a:lnTo>
                        <a:pt x="651" y="14608"/>
                      </a:lnTo>
                      <a:lnTo>
                        <a:pt x="567" y="14804"/>
                      </a:lnTo>
                      <a:lnTo>
                        <a:pt x="474" y="14996"/>
                      </a:lnTo>
                      <a:lnTo>
                        <a:pt x="370" y="15186"/>
                      </a:lnTo>
                      <a:lnTo>
                        <a:pt x="257" y="15374"/>
                      </a:lnTo>
                      <a:lnTo>
                        <a:pt x="133" y="15559"/>
                      </a:lnTo>
                      <a:lnTo>
                        <a:pt x="0" y="15741"/>
                      </a:lnTo>
                    </a:path>
                  </a:pathLst>
                </a:custGeom>
                <a:noFill/>
                <a:ln w="28575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pic>
            <p:nvPicPr>
              <p:cNvPr id="122" name="Picture 36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24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683" y="3039139"/>
                <a:ext cx="762000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129" name="Object 4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185819" y="2966626"/>
              <a:ext cx="187325" cy="184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8" name="CorelDRAW" r:id="rId8" imgW="914400" imgH="914400" progId="CorelDRAW.Graphic.13">
                      <p:embed/>
                    </p:oleObj>
                  </mc:Choice>
                  <mc:Fallback>
                    <p:oleObj name="CorelDRAW" r:id="rId8" imgW="914400" imgH="914400" progId="CorelDRAW.Graphic.13">
                      <p:embed/>
                      <p:pic>
                        <p:nvPicPr>
                          <p:cNvPr id="129" name="Object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85819" y="2966626"/>
                            <a:ext cx="187325" cy="184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1" name="Group 201"/>
              <p:cNvGrpSpPr>
                <a:grpSpLocks noChangeAspect="1"/>
              </p:cNvGrpSpPr>
              <p:nvPr/>
            </p:nvGrpSpPr>
            <p:grpSpPr bwMode="auto">
              <a:xfrm>
                <a:off x="453211" y="2294247"/>
                <a:ext cx="1008062" cy="992187"/>
                <a:chOff x="3312" y="2933"/>
                <a:chExt cx="336" cy="331"/>
              </a:xfrm>
            </p:grpSpPr>
            <p:sp>
              <p:nvSpPr>
                <p:cNvPr id="152" name="AutoShape 202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312" y="2933"/>
                  <a:ext cx="336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3" name="Freeform 203"/>
                <p:cNvSpPr>
                  <a:spLocks/>
                </p:cNvSpPr>
                <p:nvPr/>
              </p:nvSpPr>
              <p:spPr bwMode="auto">
                <a:xfrm>
                  <a:off x="3316" y="2936"/>
                  <a:ext cx="328" cy="325"/>
                </a:xfrm>
                <a:custGeom>
                  <a:avLst/>
                  <a:gdLst>
                    <a:gd name="T0" fmla="*/ 122 w 656"/>
                    <a:gd name="T1" fmla="*/ 213 h 648"/>
                    <a:gd name="T2" fmla="*/ 101 w 656"/>
                    <a:gd name="T3" fmla="*/ 224 h 648"/>
                    <a:gd name="T4" fmla="*/ 36 w 656"/>
                    <a:gd name="T5" fmla="*/ 262 h 648"/>
                    <a:gd name="T6" fmla="*/ 87 w 656"/>
                    <a:gd name="T7" fmla="*/ 218 h 648"/>
                    <a:gd name="T8" fmla="*/ 74 w 656"/>
                    <a:gd name="T9" fmla="*/ 208 h 648"/>
                    <a:gd name="T10" fmla="*/ 69 w 656"/>
                    <a:gd name="T11" fmla="*/ 198 h 648"/>
                    <a:gd name="T12" fmla="*/ 57 w 656"/>
                    <a:gd name="T13" fmla="*/ 189 h 648"/>
                    <a:gd name="T14" fmla="*/ 20 w 656"/>
                    <a:gd name="T15" fmla="*/ 186 h 648"/>
                    <a:gd name="T16" fmla="*/ 51 w 656"/>
                    <a:gd name="T17" fmla="*/ 176 h 648"/>
                    <a:gd name="T18" fmla="*/ 90 w 656"/>
                    <a:gd name="T19" fmla="*/ 164 h 648"/>
                    <a:gd name="T20" fmla="*/ 107 w 656"/>
                    <a:gd name="T21" fmla="*/ 155 h 648"/>
                    <a:gd name="T22" fmla="*/ 97 w 656"/>
                    <a:gd name="T23" fmla="*/ 138 h 648"/>
                    <a:gd name="T24" fmla="*/ 81 w 656"/>
                    <a:gd name="T25" fmla="*/ 131 h 648"/>
                    <a:gd name="T26" fmla="*/ 37 w 656"/>
                    <a:gd name="T27" fmla="*/ 94 h 648"/>
                    <a:gd name="T28" fmla="*/ 36 w 656"/>
                    <a:gd name="T29" fmla="*/ 88 h 648"/>
                    <a:gd name="T30" fmla="*/ 90 w 656"/>
                    <a:gd name="T31" fmla="*/ 122 h 648"/>
                    <a:gd name="T32" fmla="*/ 98 w 656"/>
                    <a:gd name="T33" fmla="*/ 133 h 648"/>
                    <a:gd name="T34" fmla="*/ 112 w 656"/>
                    <a:gd name="T35" fmla="*/ 133 h 648"/>
                    <a:gd name="T36" fmla="*/ 119 w 656"/>
                    <a:gd name="T37" fmla="*/ 120 h 648"/>
                    <a:gd name="T38" fmla="*/ 120 w 656"/>
                    <a:gd name="T39" fmla="*/ 104 h 648"/>
                    <a:gd name="T40" fmla="*/ 99 w 656"/>
                    <a:gd name="T41" fmla="*/ 60 h 648"/>
                    <a:gd name="T42" fmla="*/ 115 w 656"/>
                    <a:gd name="T43" fmla="*/ 81 h 648"/>
                    <a:gd name="T44" fmla="*/ 127 w 656"/>
                    <a:gd name="T45" fmla="*/ 88 h 648"/>
                    <a:gd name="T46" fmla="*/ 142 w 656"/>
                    <a:gd name="T47" fmla="*/ 118 h 648"/>
                    <a:gd name="T48" fmla="*/ 145 w 656"/>
                    <a:gd name="T49" fmla="*/ 91 h 648"/>
                    <a:gd name="T50" fmla="*/ 158 w 656"/>
                    <a:gd name="T51" fmla="*/ 98 h 648"/>
                    <a:gd name="T52" fmla="*/ 166 w 656"/>
                    <a:gd name="T53" fmla="*/ 85 h 648"/>
                    <a:gd name="T54" fmla="*/ 183 w 656"/>
                    <a:gd name="T55" fmla="*/ 70 h 648"/>
                    <a:gd name="T56" fmla="*/ 229 w 656"/>
                    <a:gd name="T57" fmla="*/ 35 h 648"/>
                    <a:gd name="T58" fmla="*/ 204 w 656"/>
                    <a:gd name="T59" fmla="*/ 82 h 648"/>
                    <a:gd name="T60" fmla="*/ 188 w 656"/>
                    <a:gd name="T61" fmla="*/ 115 h 648"/>
                    <a:gd name="T62" fmla="*/ 211 w 656"/>
                    <a:gd name="T63" fmla="*/ 96 h 648"/>
                    <a:gd name="T64" fmla="*/ 261 w 656"/>
                    <a:gd name="T65" fmla="*/ 59 h 648"/>
                    <a:gd name="T66" fmla="*/ 223 w 656"/>
                    <a:gd name="T67" fmla="*/ 107 h 648"/>
                    <a:gd name="T68" fmla="*/ 292 w 656"/>
                    <a:gd name="T69" fmla="*/ 67 h 648"/>
                    <a:gd name="T70" fmla="*/ 231 w 656"/>
                    <a:gd name="T71" fmla="*/ 128 h 648"/>
                    <a:gd name="T72" fmla="*/ 307 w 656"/>
                    <a:gd name="T73" fmla="*/ 107 h 648"/>
                    <a:gd name="T74" fmla="*/ 275 w 656"/>
                    <a:gd name="T75" fmla="*/ 122 h 648"/>
                    <a:gd name="T76" fmla="*/ 275 w 656"/>
                    <a:gd name="T77" fmla="*/ 133 h 648"/>
                    <a:gd name="T78" fmla="*/ 257 w 656"/>
                    <a:gd name="T79" fmla="*/ 138 h 648"/>
                    <a:gd name="T80" fmla="*/ 220 w 656"/>
                    <a:gd name="T81" fmla="*/ 150 h 648"/>
                    <a:gd name="T82" fmla="*/ 241 w 656"/>
                    <a:gd name="T83" fmla="*/ 163 h 648"/>
                    <a:gd name="T84" fmla="*/ 321 w 656"/>
                    <a:gd name="T85" fmla="*/ 172 h 648"/>
                    <a:gd name="T86" fmla="*/ 270 w 656"/>
                    <a:gd name="T87" fmla="*/ 174 h 648"/>
                    <a:gd name="T88" fmla="*/ 260 w 656"/>
                    <a:gd name="T89" fmla="*/ 181 h 648"/>
                    <a:gd name="T90" fmla="*/ 230 w 656"/>
                    <a:gd name="T91" fmla="*/ 175 h 648"/>
                    <a:gd name="T92" fmla="*/ 209 w 656"/>
                    <a:gd name="T93" fmla="*/ 174 h 648"/>
                    <a:gd name="T94" fmla="*/ 214 w 656"/>
                    <a:gd name="T95" fmla="*/ 189 h 648"/>
                    <a:gd name="T96" fmla="*/ 209 w 656"/>
                    <a:gd name="T97" fmla="*/ 199 h 648"/>
                    <a:gd name="T98" fmla="*/ 206 w 656"/>
                    <a:gd name="T99" fmla="*/ 208 h 648"/>
                    <a:gd name="T100" fmla="*/ 190 w 656"/>
                    <a:gd name="T101" fmla="*/ 206 h 648"/>
                    <a:gd name="T102" fmla="*/ 187 w 656"/>
                    <a:gd name="T103" fmla="*/ 213 h 648"/>
                    <a:gd name="T104" fmla="*/ 174 w 656"/>
                    <a:gd name="T105" fmla="*/ 200 h 648"/>
                    <a:gd name="T106" fmla="*/ 200 w 656"/>
                    <a:gd name="T107" fmla="*/ 278 h 648"/>
                    <a:gd name="T108" fmla="*/ 158 w 656"/>
                    <a:gd name="T109" fmla="*/ 208 h 64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656" h="648">
                      <a:moveTo>
                        <a:pt x="268" y="407"/>
                      </a:moveTo>
                      <a:lnTo>
                        <a:pt x="256" y="427"/>
                      </a:lnTo>
                      <a:lnTo>
                        <a:pt x="246" y="449"/>
                      </a:lnTo>
                      <a:lnTo>
                        <a:pt x="244" y="440"/>
                      </a:lnTo>
                      <a:lnTo>
                        <a:pt x="244" y="424"/>
                      </a:lnTo>
                      <a:lnTo>
                        <a:pt x="224" y="447"/>
                      </a:lnTo>
                      <a:lnTo>
                        <a:pt x="204" y="471"/>
                      </a:lnTo>
                      <a:lnTo>
                        <a:pt x="211" y="451"/>
                      </a:lnTo>
                      <a:lnTo>
                        <a:pt x="218" y="430"/>
                      </a:lnTo>
                      <a:lnTo>
                        <a:pt x="201" y="446"/>
                      </a:lnTo>
                      <a:lnTo>
                        <a:pt x="183" y="457"/>
                      </a:lnTo>
                      <a:lnTo>
                        <a:pt x="164" y="469"/>
                      </a:lnTo>
                      <a:lnTo>
                        <a:pt x="146" y="479"/>
                      </a:lnTo>
                      <a:lnTo>
                        <a:pt x="109" y="499"/>
                      </a:lnTo>
                      <a:lnTo>
                        <a:pt x="71" y="523"/>
                      </a:lnTo>
                      <a:lnTo>
                        <a:pt x="104" y="494"/>
                      </a:lnTo>
                      <a:lnTo>
                        <a:pt x="136" y="469"/>
                      </a:lnTo>
                      <a:lnTo>
                        <a:pt x="151" y="457"/>
                      </a:lnTo>
                      <a:lnTo>
                        <a:pt x="164" y="446"/>
                      </a:lnTo>
                      <a:lnTo>
                        <a:pt x="173" y="435"/>
                      </a:lnTo>
                      <a:lnTo>
                        <a:pt x="179" y="425"/>
                      </a:lnTo>
                      <a:lnTo>
                        <a:pt x="171" y="424"/>
                      </a:lnTo>
                      <a:lnTo>
                        <a:pt x="157" y="420"/>
                      </a:lnTo>
                      <a:lnTo>
                        <a:pt x="151" y="419"/>
                      </a:lnTo>
                      <a:lnTo>
                        <a:pt x="147" y="414"/>
                      </a:lnTo>
                      <a:lnTo>
                        <a:pt x="146" y="410"/>
                      </a:lnTo>
                      <a:lnTo>
                        <a:pt x="146" y="407"/>
                      </a:lnTo>
                      <a:lnTo>
                        <a:pt x="147" y="402"/>
                      </a:lnTo>
                      <a:lnTo>
                        <a:pt x="151" y="397"/>
                      </a:lnTo>
                      <a:lnTo>
                        <a:pt x="137" y="395"/>
                      </a:lnTo>
                      <a:lnTo>
                        <a:pt x="127" y="392"/>
                      </a:lnTo>
                      <a:lnTo>
                        <a:pt x="121" y="390"/>
                      </a:lnTo>
                      <a:lnTo>
                        <a:pt x="117" y="385"/>
                      </a:lnTo>
                      <a:lnTo>
                        <a:pt x="114" y="382"/>
                      </a:lnTo>
                      <a:lnTo>
                        <a:pt x="114" y="377"/>
                      </a:lnTo>
                      <a:lnTo>
                        <a:pt x="114" y="372"/>
                      </a:lnTo>
                      <a:lnTo>
                        <a:pt x="116" y="368"/>
                      </a:lnTo>
                      <a:lnTo>
                        <a:pt x="101" y="368"/>
                      </a:lnTo>
                      <a:lnTo>
                        <a:pt x="74" y="368"/>
                      </a:lnTo>
                      <a:lnTo>
                        <a:pt x="40" y="370"/>
                      </a:lnTo>
                      <a:lnTo>
                        <a:pt x="0" y="372"/>
                      </a:lnTo>
                      <a:lnTo>
                        <a:pt x="19" y="365"/>
                      </a:lnTo>
                      <a:lnTo>
                        <a:pt x="42" y="358"/>
                      </a:lnTo>
                      <a:lnTo>
                        <a:pt x="71" y="355"/>
                      </a:lnTo>
                      <a:lnTo>
                        <a:pt x="101" y="350"/>
                      </a:lnTo>
                      <a:lnTo>
                        <a:pt x="131" y="347"/>
                      </a:lnTo>
                      <a:lnTo>
                        <a:pt x="157" y="345"/>
                      </a:lnTo>
                      <a:lnTo>
                        <a:pt x="181" y="342"/>
                      </a:lnTo>
                      <a:lnTo>
                        <a:pt x="198" y="337"/>
                      </a:lnTo>
                      <a:lnTo>
                        <a:pt x="179" y="327"/>
                      </a:lnTo>
                      <a:lnTo>
                        <a:pt x="159" y="320"/>
                      </a:lnTo>
                      <a:lnTo>
                        <a:pt x="173" y="316"/>
                      </a:lnTo>
                      <a:lnTo>
                        <a:pt x="184" y="313"/>
                      </a:lnTo>
                      <a:lnTo>
                        <a:pt x="198" y="311"/>
                      </a:lnTo>
                      <a:lnTo>
                        <a:pt x="213" y="310"/>
                      </a:lnTo>
                      <a:lnTo>
                        <a:pt x="188" y="286"/>
                      </a:lnTo>
                      <a:lnTo>
                        <a:pt x="173" y="276"/>
                      </a:lnTo>
                      <a:lnTo>
                        <a:pt x="196" y="283"/>
                      </a:lnTo>
                      <a:lnTo>
                        <a:pt x="193" y="275"/>
                      </a:lnTo>
                      <a:lnTo>
                        <a:pt x="188" y="268"/>
                      </a:lnTo>
                      <a:lnTo>
                        <a:pt x="181" y="265"/>
                      </a:lnTo>
                      <a:lnTo>
                        <a:pt x="174" y="261"/>
                      </a:lnTo>
                      <a:lnTo>
                        <a:pt x="168" y="259"/>
                      </a:lnTo>
                      <a:lnTo>
                        <a:pt x="161" y="261"/>
                      </a:lnTo>
                      <a:lnTo>
                        <a:pt x="154" y="263"/>
                      </a:lnTo>
                      <a:lnTo>
                        <a:pt x="147" y="268"/>
                      </a:lnTo>
                      <a:lnTo>
                        <a:pt x="114" y="228"/>
                      </a:lnTo>
                      <a:lnTo>
                        <a:pt x="87" y="197"/>
                      </a:lnTo>
                      <a:lnTo>
                        <a:pt x="74" y="187"/>
                      </a:lnTo>
                      <a:lnTo>
                        <a:pt x="62" y="177"/>
                      </a:lnTo>
                      <a:lnTo>
                        <a:pt x="49" y="167"/>
                      </a:lnTo>
                      <a:lnTo>
                        <a:pt x="35" y="159"/>
                      </a:lnTo>
                      <a:lnTo>
                        <a:pt x="54" y="166"/>
                      </a:lnTo>
                      <a:lnTo>
                        <a:pt x="72" y="176"/>
                      </a:lnTo>
                      <a:lnTo>
                        <a:pt x="91" y="187"/>
                      </a:lnTo>
                      <a:lnTo>
                        <a:pt x="109" y="199"/>
                      </a:lnTo>
                      <a:lnTo>
                        <a:pt x="146" y="223"/>
                      </a:lnTo>
                      <a:lnTo>
                        <a:pt x="181" y="241"/>
                      </a:lnTo>
                      <a:lnTo>
                        <a:pt x="179" y="244"/>
                      </a:lnTo>
                      <a:lnTo>
                        <a:pt x="181" y="248"/>
                      </a:lnTo>
                      <a:lnTo>
                        <a:pt x="181" y="251"/>
                      </a:lnTo>
                      <a:lnTo>
                        <a:pt x="183" y="254"/>
                      </a:lnTo>
                      <a:lnTo>
                        <a:pt x="189" y="259"/>
                      </a:lnTo>
                      <a:lnTo>
                        <a:pt x="196" y="265"/>
                      </a:lnTo>
                      <a:lnTo>
                        <a:pt x="206" y="270"/>
                      </a:lnTo>
                      <a:lnTo>
                        <a:pt x="214" y="271"/>
                      </a:lnTo>
                      <a:lnTo>
                        <a:pt x="223" y="273"/>
                      </a:lnTo>
                      <a:lnTo>
                        <a:pt x="229" y="273"/>
                      </a:lnTo>
                      <a:lnTo>
                        <a:pt x="224" y="265"/>
                      </a:lnTo>
                      <a:lnTo>
                        <a:pt x="213" y="244"/>
                      </a:lnTo>
                      <a:lnTo>
                        <a:pt x="201" y="224"/>
                      </a:lnTo>
                      <a:lnTo>
                        <a:pt x="196" y="218"/>
                      </a:lnTo>
                      <a:lnTo>
                        <a:pt x="216" y="229"/>
                      </a:lnTo>
                      <a:lnTo>
                        <a:pt x="238" y="239"/>
                      </a:lnTo>
                      <a:lnTo>
                        <a:pt x="223" y="204"/>
                      </a:lnTo>
                      <a:lnTo>
                        <a:pt x="216" y="189"/>
                      </a:lnTo>
                      <a:lnTo>
                        <a:pt x="221" y="196"/>
                      </a:lnTo>
                      <a:lnTo>
                        <a:pt x="244" y="223"/>
                      </a:lnTo>
                      <a:lnTo>
                        <a:pt x="239" y="208"/>
                      </a:lnTo>
                      <a:lnTo>
                        <a:pt x="233" y="191"/>
                      </a:lnTo>
                      <a:lnTo>
                        <a:pt x="224" y="174"/>
                      </a:lnTo>
                      <a:lnTo>
                        <a:pt x="214" y="156"/>
                      </a:lnTo>
                      <a:lnTo>
                        <a:pt x="206" y="137"/>
                      </a:lnTo>
                      <a:lnTo>
                        <a:pt x="198" y="119"/>
                      </a:lnTo>
                      <a:lnTo>
                        <a:pt x="194" y="100"/>
                      </a:lnTo>
                      <a:lnTo>
                        <a:pt x="193" y="82"/>
                      </a:lnTo>
                      <a:lnTo>
                        <a:pt x="201" y="102"/>
                      </a:lnTo>
                      <a:lnTo>
                        <a:pt x="219" y="142"/>
                      </a:lnTo>
                      <a:lnTo>
                        <a:pt x="229" y="162"/>
                      </a:lnTo>
                      <a:lnTo>
                        <a:pt x="239" y="176"/>
                      </a:lnTo>
                      <a:lnTo>
                        <a:pt x="243" y="179"/>
                      </a:lnTo>
                      <a:lnTo>
                        <a:pt x="248" y="181"/>
                      </a:lnTo>
                      <a:lnTo>
                        <a:pt x="251" y="181"/>
                      </a:lnTo>
                      <a:lnTo>
                        <a:pt x="253" y="176"/>
                      </a:lnTo>
                      <a:lnTo>
                        <a:pt x="258" y="187"/>
                      </a:lnTo>
                      <a:lnTo>
                        <a:pt x="264" y="202"/>
                      </a:lnTo>
                      <a:lnTo>
                        <a:pt x="269" y="219"/>
                      </a:lnTo>
                      <a:lnTo>
                        <a:pt x="276" y="234"/>
                      </a:lnTo>
                      <a:lnTo>
                        <a:pt x="283" y="236"/>
                      </a:lnTo>
                      <a:lnTo>
                        <a:pt x="288" y="238"/>
                      </a:lnTo>
                      <a:lnTo>
                        <a:pt x="290" y="226"/>
                      </a:lnTo>
                      <a:lnTo>
                        <a:pt x="288" y="211"/>
                      </a:lnTo>
                      <a:lnTo>
                        <a:pt x="288" y="196"/>
                      </a:lnTo>
                      <a:lnTo>
                        <a:pt x="290" y="182"/>
                      </a:lnTo>
                      <a:lnTo>
                        <a:pt x="296" y="197"/>
                      </a:lnTo>
                      <a:lnTo>
                        <a:pt x="305" y="216"/>
                      </a:lnTo>
                      <a:lnTo>
                        <a:pt x="310" y="211"/>
                      </a:lnTo>
                      <a:lnTo>
                        <a:pt x="313" y="204"/>
                      </a:lnTo>
                      <a:lnTo>
                        <a:pt x="315" y="196"/>
                      </a:lnTo>
                      <a:lnTo>
                        <a:pt x="316" y="189"/>
                      </a:lnTo>
                      <a:lnTo>
                        <a:pt x="323" y="166"/>
                      </a:lnTo>
                      <a:lnTo>
                        <a:pt x="330" y="139"/>
                      </a:lnTo>
                      <a:lnTo>
                        <a:pt x="330" y="152"/>
                      </a:lnTo>
                      <a:lnTo>
                        <a:pt x="331" y="169"/>
                      </a:lnTo>
                      <a:lnTo>
                        <a:pt x="333" y="184"/>
                      </a:lnTo>
                      <a:lnTo>
                        <a:pt x="338" y="197"/>
                      </a:lnTo>
                      <a:lnTo>
                        <a:pt x="346" y="182"/>
                      </a:lnTo>
                      <a:lnTo>
                        <a:pt x="356" y="161"/>
                      </a:lnTo>
                      <a:lnTo>
                        <a:pt x="366" y="139"/>
                      </a:lnTo>
                      <a:lnTo>
                        <a:pt x="371" y="127"/>
                      </a:lnTo>
                      <a:lnTo>
                        <a:pt x="375" y="144"/>
                      </a:lnTo>
                      <a:lnTo>
                        <a:pt x="380" y="161"/>
                      </a:lnTo>
                      <a:lnTo>
                        <a:pt x="412" y="125"/>
                      </a:lnTo>
                      <a:lnTo>
                        <a:pt x="457" y="70"/>
                      </a:lnTo>
                      <a:lnTo>
                        <a:pt x="493" y="21"/>
                      </a:lnTo>
                      <a:lnTo>
                        <a:pt x="510" y="0"/>
                      </a:lnTo>
                      <a:lnTo>
                        <a:pt x="478" y="52"/>
                      </a:lnTo>
                      <a:lnTo>
                        <a:pt x="445" y="107"/>
                      </a:lnTo>
                      <a:lnTo>
                        <a:pt x="408" y="164"/>
                      </a:lnTo>
                      <a:lnTo>
                        <a:pt x="371" y="218"/>
                      </a:lnTo>
                      <a:lnTo>
                        <a:pt x="370" y="224"/>
                      </a:lnTo>
                      <a:lnTo>
                        <a:pt x="371" y="228"/>
                      </a:lnTo>
                      <a:lnTo>
                        <a:pt x="371" y="229"/>
                      </a:lnTo>
                      <a:lnTo>
                        <a:pt x="375" y="229"/>
                      </a:lnTo>
                      <a:lnTo>
                        <a:pt x="381" y="226"/>
                      </a:lnTo>
                      <a:lnTo>
                        <a:pt x="392" y="219"/>
                      </a:lnTo>
                      <a:lnTo>
                        <a:pt x="410" y="196"/>
                      </a:lnTo>
                      <a:lnTo>
                        <a:pt x="427" y="172"/>
                      </a:lnTo>
                      <a:lnTo>
                        <a:pt x="422" y="191"/>
                      </a:lnTo>
                      <a:lnTo>
                        <a:pt x="413" y="211"/>
                      </a:lnTo>
                      <a:lnTo>
                        <a:pt x="442" y="189"/>
                      </a:lnTo>
                      <a:lnTo>
                        <a:pt x="470" y="167"/>
                      </a:lnTo>
                      <a:lnTo>
                        <a:pt x="497" y="144"/>
                      </a:lnTo>
                      <a:lnTo>
                        <a:pt x="522" y="117"/>
                      </a:lnTo>
                      <a:lnTo>
                        <a:pt x="505" y="142"/>
                      </a:lnTo>
                      <a:lnTo>
                        <a:pt x="480" y="169"/>
                      </a:lnTo>
                      <a:lnTo>
                        <a:pt x="468" y="184"/>
                      </a:lnTo>
                      <a:lnTo>
                        <a:pt x="457" y="199"/>
                      </a:lnTo>
                      <a:lnTo>
                        <a:pt x="445" y="213"/>
                      </a:lnTo>
                      <a:lnTo>
                        <a:pt x="437" y="228"/>
                      </a:lnTo>
                      <a:lnTo>
                        <a:pt x="472" y="206"/>
                      </a:lnTo>
                      <a:lnTo>
                        <a:pt x="509" y="182"/>
                      </a:lnTo>
                      <a:lnTo>
                        <a:pt x="547" y="157"/>
                      </a:lnTo>
                      <a:lnTo>
                        <a:pt x="584" y="134"/>
                      </a:lnTo>
                      <a:lnTo>
                        <a:pt x="544" y="171"/>
                      </a:lnTo>
                      <a:lnTo>
                        <a:pt x="505" y="206"/>
                      </a:lnTo>
                      <a:lnTo>
                        <a:pt x="468" y="236"/>
                      </a:lnTo>
                      <a:lnTo>
                        <a:pt x="440" y="259"/>
                      </a:lnTo>
                      <a:lnTo>
                        <a:pt x="462" y="256"/>
                      </a:lnTo>
                      <a:lnTo>
                        <a:pt x="488" y="249"/>
                      </a:lnTo>
                      <a:lnTo>
                        <a:pt x="520" y="241"/>
                      </a:lnTo>
                      <a:lnTo>
                        <a:pt x="552" y="231"/>
                      </a:lnTo>
                      <a:lnTo>
                        <a:pt x="585" y="223"/>
                      </a:lnTo>
                      <a:lnTo>
                        <a:pt x="614" y="214"/>
                      </a:lnTo>
                      <a:lnTo>
                        <a:pt x="639" y="208"/>
                      </a:lnTo>
                      <a:lnTo>
                        <a:pt x="656" y="208"/>
                      </a:lnTo>
                      <a:lnTo>
                        <a:pt x="617" y="219"/>
                      </a:lnTo>
                      <a:lnTo>
                        <a:pt x="582" y="231"/>
                      </a:lnTo>
                      <a:lnTo>
                        <a:pt x="550" y="244"/>
                      </a:lnTo>
                      <a:lnTo>
                        <a:pt x="524" y="256"/>
                      </a:lnTo>
                      <a:lnTo>
                        <a:pt x="527" y="259"/>
                      </a:lnTo>
                      <a:lnTo>
                        <a:pt x="534" y="263"/>
                      </a:lnTo>
                      <a:lnTo>
                        <a:pt x="540" y="265"/>
                      </a:lnTo>
                      <a:lnTo>
                        <a:pt x="549" y="266"/>
                      </a:lnTo>
                      <a:lnTo>
                        <a:pt x="565" y="268"/>
                      </a:lnTo>
                      <a:lnTo>
                        <a:pt x="574" y="271"/>
                      </a:lnTo>
                      <a:lnTo>
                        <a:pt x="552" y="273"/>
                      </a:lnTo>
                      <a:lnTo>
                        <a:pt x="532" y="275"/>
                      </a:lnTo>
                      <a:lnTo>
                        <a:pt x="514" y="276"/>
                      </a:lnTo>
                      <a:lnTo>
                        <a:pt x="497" y="280"/>
                      </a:lnTo>
                      <a:lnTo>
                        <a:pt x="482" y="285"/>
                      </a:lnTo>
                      <a:lnTo>
                        <a:pt x="467" y="290"/>
                      </a:lnTo>
                      <a:lnTo>
                        <a:pt x="453" y="295"/>
                      </a:lnTo>
                      <a:lnTo>
                        <a:pt x="440" y="300"/>
                      </a:lnTo>
                      <a:lnTo>
                        <a:pt x="478" y="305"/>
                      </a:lnTo>
                      <a:lnTo>
                        <a:pt x="495" y="305"/>
                      </a:lnTo>
                      <a:lnTo>
                        <a:pt x="490" y="308"/>
                      </a:lnTo>
                      <a:lnTo>
                        <a:pt x="463" y="320"/>
                      </a:lnTo>
                      <a:lnTo>
                        <a:pt x="482" y="325"/>
                      </a:lnTo>
                      <a:lnTo>
                        <a:pt x="504" y="328"/>
                      </a:lnTo>
                      <a:lnTo>
                        <a:pt x="529" y="332"/>
                      </a:lnTo>
                      <a:lnTo>
                        <a:pt x="555" y="335"/>
                      </a:lnTo>
                      <a:lnTo>
                        <a:pt x="604" y="338"/>
                      </a:lnTo>
                      <a:lnTo>
                        <a:pt x="641" y="342"/>
                      </a:lnTo>
                      <a:lnTo>
                        <a:pt x="632" y="343"/>
                      </a:lnTo>
                      <a:lnTo>
                        <a:pt x="619" y="345"/>
                      </a:lnTo>
                      <a:lnTo>
                        <a:pt x="600" y="347"/>
                      </a:lnTo>
                      <a:lnTo>
                        <a:pt x="579" y="347"/>
                      </a:lnTo>
                      <a:lnTo>
                        <a:pt x="540" y="347"/>
                      </a:lnTo>
                      <a:lnTo>
                        <a:pt x="519" y="347"/>
                      </a:lnTo>
                      <a:lnTo>
                        <a:pt x="530" y="358"/>
                      </a:lnTo>
                      <a:lnTo>
                        <a:pt x="542" y="372"/>
                      </a:lnTo>
                      <a:lnTo>
                        <a:pt x="532" y="368"/>
                      </a:lnTo>
                      <a:lnTo>
                        <a:pt x="519" y="360"/>
                      </a:lnTo>
                      <a:lnTo>
                        <a:pt x="507" y="353"/>
                      </a:lnTo>
                      <a:lnTo>
                        <a:pt x="499" y="347"/>
                      </a:lnTo>
                      <a:lnTo>
                        <a:pt x="485" y="350"/>
                      </a:lnTo>
                      <a:lnTo>
                        <a:pt x="472" y="350"/>
                      </a:lnTo>
                      <a:lnTo>
                        <a:pt x="460" y="348"/>
                      </a:lnTo>
                      <a:lnTo>
                        <a:pt x="450" y="345"/>
                      </a:lnTo>
                      <a:lnTo>
                        <a:pt x="440" y="343"/>
                      </a:lnTo>
                      <a:lnTo>
                        <a:pt x="428" y="343"/>
                      </a:lnTo>
                      <a:lnTo>
                        <a:pt x="423" y="345"/>
                      </a:lnTo>
                      <a:lnTo>
                        <a:pt x="418" y="347"/>
                      </a:lnTo>
                      <a:lnTo>
                        <a:pt x="412" y="352"/>
                      </a:lnTo>
                      <a:lnTo>
                        <a:pt x="405" y="355"/>
                      </a:lnTo>
                      <a:lnTo>
                        <a:pt x="435" y="375"/>
                      </a:lnTo>
                      <a:lnTo>
                        <a:pt x="442" y="380"/>
                      </a:lnTo>
                      <a:lnTo>
                        <a:pt x="428" y="377"/>
                      </a:lnTo>
                      <a:lnTo>
                        <a:pt x="403" y="377"/>
                      </a:lnTo>
                      <a:lnTo>
                        <a:pt x="407" y="382"/>
                      </a:lnTo>
                      <a:lnTo>
                        <a:pt x="408" y="387"/>
                      </a:lnTo>
                      <a:lnTo>
                        <a:pt x="412" y="394"/>
                      </a:lnTo>
                      <a:lnTo>
                        <a:pt x="417" y="397"/>
                      </a:lnTo>
                      <a:lnTo>
                        <a:pt x="433" y="419"/>
                      </a:lnTo>
                      <a:lnTo>
                        <a:pt x="457" y="442"/>
                      </a:lnTo>
                      <a:lnTo>
                        <a:pt x="442" y="432"/>
                      </a:lnTo>
                      <a:lnTo>
                        <a:pt x="427" y="422"/>
                      </a:lnTo>
                      <a:lnTo>
                        <a:pt x="412" y="415"/>
                      </a:lnTo>
                      <a:lnTo>
                        <a:pt x="398" y="410"/>
                      </a:lnTo>
                      <a:lnTo>
                        <a:pt x="393" y="409"/>
                      </a:lnTo>
                      <a:lnTo>
                        <a:pt x="388" y="409"/>
                      </a:lnTo>
                      <a:lnTo>
                        <a:pt x="383" y="409"/>
                      </a:lnTo>
                      <a:lnTo>
                        <a:pt x="380" y="410"/>
                      </a:lnTo>
                      <a:lnTo>
                        <a:pt x="378" y="414"/>
                      </a:lnTo>
                      <a:lnTo>
                        <a:pt x="376" y="419"/>
                      </a:lnTo>
                      <a:lnTo>
                        <a:pt x="378" y="424"/>
                      </a:lnTo>
                      <a:lnTo>
                        <a:pt x="380" y="432"/>
                      </a:lnTo>
                      <a:lnTo>
                        <a:pt x="373" y="424"/>
                      </a:lnTo>
                      <a:lnTo>
                        <a:pt x="365" y="412"/>
                      </a:lnTo>
                      <a:lnTo>
                        <a:pt x="360" y="405"/>
                      </a:lnTo>
                      <a:lnTo>
                        <a:pt x="355" y="402"/>
                      </a:lnTo>
                      <a:lnTo>
                        <a:pt x="350" y="399"/>
                      </a:lnTo>
                      <a:lnTo>
                        <a:pt x="348" y="399"/>
                      </a:lnTo>
                      <a:lnTo>
                        <a:pt x="351" y="420"/>
                      </a:lnTo>
                      <a:lnTo>
                        <a:pt x="358" y="447"/>
                      </a:lnTo>
                      <a:lnTo>
                        <a:pt x="368" y="476"/>
                      </a:lnTo>
                      <a:lnTo>
                        <a:pt x="378" y="504"/>
                      </a:lnTo>
                      <a:lnTo>
                        <a:pt x="400" y="554"/>
                      </a:lnTo>
                      <a:lnTo>
                        <a:pt x="413" y="586"/>
                      </a:lnTo>
                      <a:lnTo>
                        <a:pt x="388" y="548"/>
                      </a:lnTo>
                      <a:lnTo>
                        <a:pt x="363" y="504"/>
                      </a:lnTo>
                      <a:lnTo>
                        <a:pt x="340" y="461"/>
                      </a:lnTo>
                      <a:lnTo>
                        <a:pt x="315" y="415"/>
                      </a:lnTo>
                      <a:lnTo>
                        <a:pt x="325" y="511"/>
                      </a:lnTo>
                      <a:lnTo>
                        <a:pt x="285" y="409"/>
                      </a:lnTo>
                      <a:lnTo>
                        <a:pt x="264" y="648"/>
                      </a:lnTo>
                      <a:lnTo>
                        <a:pt x="268" y="407"/>
                      </a:lnTo>
                      <a:close/>
                    </a:path>
                  </a:pathLst>
                </a:custGeom>
                <a:solidFill>
                  <a:srgbClr val="DA25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" name="Freeform 204"/>
                <p:cNvSpPr>
                  <a:spLocks/>
                </p:cNvSpPr>
                <p:nvPr/>
              </p:nvSpPr>
              <p:spPr bwMode="auto">
                <a:xfrm>
                  <a:off x="3399" y="3027"/>
                  <a:ext cx="136" cy="110"/>
                </a:xfrm>
                <a:custGeom>
                  <a:avLst/>
                  <a:gdLst>
                    <a:gd name="T0" fmla="*/ 47 w 272"/>
                    <a:gd name="T1" fmla="*/ 55 h 221"/>
                    <a:gd name="T2" fmla="*/ 39 w 272"/>
                    <a:gd name="T3" fmla="*/ 47 h 221"/>
                    <a:gd name="T4" fmla="*/ 44 w 272"/>
                    <a:gd name="T5" fmla="*/ 44 h 221"/>
                    <a:gd name="T6" fmla="*/ 33 w 272"/>
                    <a:gd name="T7" fmla="*/ 33 h 221"/>
                    <a:gd name="T8" fmla="*/ 48 w 272"/>
                    <a:gd name="T9" fmla="*/ 38 h 221"/>
                    <a:gd name="T10" fmla="*/ 41 w 272"/>
                    <a:gd name="T11" fmla="*/ 10 h 221"/>
                    <a:gd name="T12" fmla="*/ 56 w 272"/>
                    <a:gd name="T13" fmla="*/ 40 h 221"/>
                    <a:gd name="T14" fmla="*/ 56 w 272"/>
                    <a:gd name="T15" fmla="*/ 31 h 221"/>
                    <a:gd name="T16" fmla="*/ 64 w 272"/>
                    <a:gd name="T17" fmla="*/ 37 h 221"/>
                    <a:gd name="T18" fmla="*/ 65 w 272"/>
                    <a:gd name="T19" fmla="*/ 32 h 221"/>
                    <a:gd name="T20" fmla="*/ 67 w 272"/>
                    <a:gd name="T21" fmla="*/ 36 h 221"/>
                    <a:gd name="T22" fmla="*/ 68 w 272"/>
                    <a:gd name="T23" fmla="*/ 22 h 221"/>
                    <a:gd name="T24" fmla="*/ 77 w 272"/>
                    <a:gd name="T25" fmla="*/ 36 h 221"/>
                    <a:gd name="T26" fmla="*/ 95 w 272"/>
                    <a:gd name="T27" fmla="*/ 0 h 221"/>
                    <a:gd name="T28" fmla="*/ 93 w 272"/>
                    <a:gd name="T29" fmla="*/ 15 h 221"/>
                    <a:gd name="T30" fmla="*/ 100 w 272"/>
                    <a:gd name="T31" fmla="*/ 7 h 221"/>
                    <a:gd name="T32" fmla="*/ 93 w 272"/>
                    <a:gd name="T33" fmla="*/ 34 h 221"/>
                    <a:gd name="T34" fmla="*/ 122 w 272"/>
                    <a:gd name="T35" fmla="*/ 23 h 221"/>
                    <a:gd name="T36" fmla="*/ 116 w 272"/>
                    <a:gd name="T37" fmla="*/ 22 h 221"/>
                    <a:gd name="T38" fmla="*/ 131 w 272"/>
                    <a:gd name="T39" fmla="*/ 14 h 221"/>
                    <a:gd name="T40" fmla="*/ 115 w 272"/>
                    <a:gd name="T41" fmla="*/ 40 h 221"/>
                    <a:gd name="T42" fmla="*/ 135 w 272"/>
                    <a:gd name="T43" fmla="*/ 30 h 221"/>
                    <a:gd name="T44" fmla="*/ 121 w 272"/>
                    <a:gd name="T45" fmla="*/ 46 h 221"/>
                    <a:gd name="T46" fmla="*/ 136 w 272"/>
                    <a:gd name="T47" fmla="*/ 49 h 221"/>
                    <a:gd name="T48" fmla="*/ 115 w 272"/>
                    <a:gd name="T49" fmla="*/ 67 h 221"/>
                    <a:gd name="T50" fmla="*/ 134 w 272"/>
                    <a:gd name="T51" fmla="*/ 69 h 221"/>
                    <a:gd name="T52" fmla="*/ 110 w 272"/>
                    <a:gd name="T53" fmla="*/ 78 h 221"/>
                    <a:gd name="T54" fmla="*/ 112 w 272"/>
                    <a:gd name="T55" fmla="*/ 89 h 221"/>
                    <a:gd name="T56" fmla="*/ 88 w 272"/>
                    <a:gd name="T57" fmla="*/ 86 h 221"/>
                    <a:gd name="T58" fmla="*/ 102 w 272"/>
                    <a:gd name="T59" fmla="*/ 105 h 221"/>
                    <a:gd name="T60" fmla="*/ 76 w 272"/>
                    <a:gd name="T61" fmla="*/ 90 h 221"/>
                    <a:gd name="T62" fmla="*/ 82 w 272"/>
                    <a:gd name="T63" fmla="*/ 110 h 221"/>
                    <a:gd name="T64" fmla="*/ 63 w 272"/>
                    <a:gd name="T65" fmla="*/ 96 h 221"/>
                    <a:gd name="T66" fmla="*/ 67 w 272"/>
                    <a:gd name="T67" fmla="*/ 105 h 221"/>
                    <a:gd name="T68" fmla="*/ 56 w 272"/>
                    <a:gd name="T69" fmla="*/ 100 h 221"/>
                    <a:gd name="T70" fmla="*/ 49 w 272"/>
                    <a:gd name="T71" fmla="*/ 104 h 221"/>
                    <a:gd name="T72" fmla="*/ 55 w 272"/>
                    <a:gd name="T73" fmla="*/ 93 h 221"/>
                    <a:gd name="T74" fmla="*/ 35 w 272"/>
                    <a:gd name="T75" fmla="*/ 107 h 221"/>
                    <a:gd name="T76" fmla="*/ 44 w 272"/>
                    <a:gd name="T77" fmla="*/ 88 h 221"/>
                    <a:gd name="T78" fmla="*/ 8 w 272"/>
                    <a:gd name="T79" fmla="*/ 107 h 221"/>
                    <a:gd name="T80" fmla="*/ 34 w 272"/>
                    <a:gd name="T81" fmla="*/ 86 h 221"/>
                    <a:gd name="T82" fmla="*/ 0 w 272"/>
                    <a:gd name="T83" fmla="*/ 85 h 221"/>
                    <a:gd name="T84" fmla="*/ 36 w 272"/>
                    <a:gd name="T85" fmla="*/ 75 h 221"/>
                    <a:gd name="T86" fmla="*/ 24 w 272"/>
                    <a:gd name="T87" fmla="*/ 72 h 221"/>
                    <a:gd name="T88" fmla="*/ 45 w 272"/>
                    <a:gd name="T89" fmla="*/ 69 h 221"/>
                    <a:gd name="T90" fmla="*/ 26 w 272"/>
                    <a:gd name="T91" fmla="*/ 51 h 221"/>
                    <a:gd name="T92" fmla="*/ 47 w 272"/>
                    <a:gd name="T93" fmla="*/ 55 h 22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272" h="221">
                      <a:moveTo>
                        <a:pt x="93" y="110"/>
                      </a:moveTo>
                      <a:lnTo>
                        <a:pt x="77" y="94"/>
                      </a:lnTo>
                      <a:lnTo>
                        <a:pt x="87" y="89"/>
                      </a:lnTo>
                      <a:lnTo>
                        <a:pt x="65" y="67"/>
                      </a:lnTo>
                      <a:lnTo>
                        <a:pt x="95" y="77"/>
                      </a:lnTo>
                      <a:lnTo>
                        <a:pt x="82" y="21"/>
                      </a:lnTo>
                      <a:lnTo>
                        <a:pt x="112" y="80"/>
                      </a:lnTo>
                      <a:lnTo>
                        <a:pt x="112" y="63"/>
                      </a:lnTo>
                      <a:lnTo>
                        <a:pt x="127" y="75"/>
                      </a:lnTo>
                      <a:lnTo>
                        <a:pt x="129" y="65"/>
                      </a:lnTo>
                      <a:lnTo>
                        <a:pt x="134" y="72"/>
                      </a:lnTo>
                      <a:lnTo>
                        <a:pt x="135" y="45"/>
                      </a:lnTo>
                      <a:lnTo>
                        <a:pt x="154" y="72"/>
                      </a:lnTo>
                      <a:lnTo>
                        <a:pt x="189" y="0"/>
                      </a:lnTo>
                      <a:lnTo>
                        <a:pt x="185" y="30"/>
                      </a:lnTo>
                      <a:lnTo>
                        <a:pt x="199" y="15"/>
                      </a:lnTo>
                      <a:lnTo>
                        <a:pt x="185" y="68"/>
                      </a:lnTo>
                      <a:lnTo>
                        <a:pt x="244" y="47"/>
                      </a:lnTo>
                      <a:lnTo>
                        <a:pt x="232" y="45"/>
                      </a:lnTo>
                      <a:lnTo>
                        <a:pt x="262" y="28"/>
                      </a:lnTo>
                      <a:lnTo>
                        <a:pt x="229" y="80"/>
                      </a:lnTo>
                      <a:lnTo>
                        <a:pt x="269" y="60"/>
                      </a:lnTo>
                      <a:lnTo>
                        <a:pt x="241" y="92"/>
                      </a:lnTo>
                      <a:lnTo>
                        <a:pt x="272" y="99"/>
                      </a:lnTo>
                      <a:lnTo>
                        <a:pt x="229" y="134"/>
                      </a:lnTo>
                      <a:lnTo>
                        <a:pt x="267" y="139"/>
                      </a:lnTo>
                      <a:lnTo>
                        <a:pt x="219" y="157"/>
                      </a:lnTo>
                      <a:lnTo>
                        <a:pt x="224" y="179"/>
                      </a:lnTo>
                      <a:lnTo>
                        <a:pt x="175" y="172"/>
                      </a:lnTo>
                      <a:lnTo>
                        <a:pt x="204" y="211"/>
                      </a:lnTo>
                      <a:lnTo>
                        <a:pt x="152" y="181"/>
                      </a:lnTo>
                      <a:lnTo>
                        <a:pt x="164" y="221"/>
                      </a:lnTo>
                      <a:lnTo>
                        <a:pt x="125" y="192"/>
                      </a:lnTo>
                      <a:lnTo>
                        <a:pt x="134" y="211"/>
                      </a:lnTo>
                      <a:lnTo>
                        <a:pt x="112" y="201"/>
                      </a:lnTo>
                      <a:lnTo>
                        <a:pt x="98" y="209"/>
                      </a:lnTo>
                      <a:lnTo>
                        <a:pt x="109" y="186"/>
                      </a:lnTo>
                      <a:lnTo>
                        <a:pt x="70" y="214"/>
                      </a:lnTo>
                      <a:lnTo>
                        <a:pt x="87" y="177"/>
                      </a:lnTo>
                      <a:lnTo>
                        <a:pt x="15" y="214"/>
                      </a:lnTo>
                      <a:lnTo>
                        <a:pt x="67" y="172"/>
                      </a:lnTo>
                      <a:lnTo>
                        <a:pt x="0" y="171"/>
                      </a:lnTo>
                      <a:lnTo>
                        <a:pt x="72" y="151"/>
                      </a:lnTo>
                      <a:lnTo>
                        <a:pt x="47" y="144"/>
                      </a:lnTo>
                      <a:lnTo>
                        <a:pt x="90" y="139"/>
                      </a:lnTo>
                      <a:lnTo>
                        <a:pt x="52" y="102"/>
                      </a:lnTo>
                      <a:lnTo>
                        <a:pt x="93" y="110"/>
                      </a:lnTo>
                      <a:close/>
                    </a:path>
                  </a:pathLst>
                </a:custGeom>
                <a:solidFill>
                  <a:srgbClr val="FFF8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67" name="Group 317"/>
              <p:cNvGrpSpPr>
                <a:grpSpLocks/>
              </p:cNvGrpSpPr>
              <p:nvPr/>
            </p:nvGrpSpPr>
            <p:grpSpPr bwMode="auto">
              <a:xfrm>
                <a:off x="536826" y="2606182"/>
                <a:ext cx="604837" cy="230187"/>
                <a:chOff x="1973" y="3330"/>
                <a:chExt cx="608" cy="240"/>
              </a:xfrm>
            </p:grpSpPr>
            <p:sp>
              <p:nvSpPr>
                <p:cNvPr id="268" name="Rectangle 318"/>
                <p:cNvSpPr>
                  <a:spLocks noChangeArrowheads="1"/>
                </p:cNvSpPr>
                <p:nvPr/>
              </p:nvSpPr>
              <p:spPr bwMode="auto">
                <a:xfrm>
                  <a:off x="2141" y="3480"/>
                  <a:ext cx="48" cy="54"/>
                </a:xfrm>
                <a:prstGeom prst="rect">
                  <a:avLst/>
                </a:prstGeom>
                <a:solidFill>
                  <a:srgbClr val="6D6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69" name="Rectangle 319"/>
                <p:cNvSpPr>
                  <a:spLocks noChangeArrowheads="1"/>
                </p:cNvSpPr>
                <p:nvPr/>
              </p:nvSpPr>
              <p:spPr bwMode="auto">
                <a:xfrm>
                  <a:off x="2141" y="3480"/>
                  <a:ext cx="48" cy="54"/>
                </a:xfrm>
                <a:prstGeom prst="rect">
                  <a:avLst/>
                </a:prstGeom>
                <a:noFill/>
                <a:ln w="0">
                  <a:solidFill>
                    <a:srgbClr val="24282B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70" name="Freeform 320"/>
                <p:cNvSpPr>
                  <a:spLocks/>
                </p:cNvSpPr>
                <p:nvPr/>
              </p:nvSpPr>
              <p:spPr bwMode="auto">
                <a:xfrm>
                  <a:off x="1997" y="3474"/>
                  <a:ext cx="162" cy="96"/>
                </a:xfrm>
                <a:custGeom>
                  <a:avLst/>
                  <a:gdLst>
                    <a:gd name="T0" fmla="*/ 90 w 27"/>
                    <a:gd name="T1" fmla="*/ 96 h 16"/>
                    <a:gd name="T2" fmla="*/ 138 w 27"/>
                    <a:gd name="T3" fmla="*/ 96 h 16"/>
                    <a:gd name="T4" fmla="*/ 150 w 27"/>
                    <a:gd name="T5" fmla="*/ 96 h 16"/>
                    <a:gd name="T6" fmla="*/ 156 w 27"/>
                    <a:gd name="T7" fmla="*/ 78 h 16"/>
                    <a:gd name="T8" fmla="*/ 162 w 27"/>
                    <a:gd name="T9" fmla="*/ 60 h 16"/>
                    <a:gd name="T10" fmla="*/ 162 w 27"/>
                    <a:gd name="T11" fmla="*/ 36 h 16"/>
                    <a:gd name="T12" fmla="*/ 156 w 27"/>
                    <a:gd name="T13" fmla="*/ 18 h 16"/>
                    <a:gd name="T14" fmla="*/ 18 w 27"/>
                    <a:gd name="T15" fmla="*/ 0 h 16"/>
                    <a:gd name="T16" fmla="*/ 6 w 27"/>
                    <a:gd name="T17" fmla="*/ 18 h 16"/>
                    <a:gd name="T18" fmla="*/ 6 w 27"/>
                    <a:gd name="T19" fmla="*/ 24 h 16"/>
                    <a:gd name="T20" fmla="*/ 6 w 27"/>
                    <a:gd name="T21" fmla="*/ 24 h 16"/>
                    <a:gd name="T22" fmla="*/ 0 w 27"/>
                    <a:gd name="T23" fmla="*/ 30 h 16"/>
                    <a:gd name="T24" fmla="*/ 0 w 27"/>
                    <a:gd name="T25" fmla="*/ 30 h 16"/>
                    <a:gd name="T26" fmla="*/ 0 w 27"/>
                    <a:gd name="T27" fmla="*/ 36 h 16"/>
                    <a:gd name="T28" fmla="*/ 0 w 27"/>
                    <a:gd name="T29" fmla="*/ 36 h 16"/>
                    <a:gd name="T30" fmla="*/ 0 w 27"/>
                    <a:gd name="T31" fmla="*/ 42 h 16"/>
                    <a:gd name="T32" fmla="*/ 0 w 27"/>
                    <a:gd name="T33" fmla="*/ 42 h 16"/>
                    <a:gd name="T34" fmla="*/ 0 w 27"/>
                    <a:gd name="T35" fmla="*/ 54 h 16"/>
                    <a:gd name="T36" fmla="*/ 0 w 27"/>
                    <a:gd name="T37" fmla="*/ 72 h 16"/>
                    <a:gd name="T38" fmla="*/ 12 w 27"/>
                    <a:gd name="T39" fmla="*/ 84 h 16"/>
                    <a:gd name="T40" fmla="*/ 90 w 27"/>
                    <a:gd name="T41" fmla="*/ 96 h 1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7" h="16">
                      <a:moveTo>
                        <a:pt x="15" y="16"/>
                      </a:moveTo>
                      <a:lnTo>
                        <a:pt x="23" y="16"/>
                      </a:lnTo>
                      <a:lnTo>
                        <a:pt x="25" y="16"/>
                      </a:lnTo>
                      <a:lnTo>
                        <a:pt x="26" y="13"/>
                      </a:lnTo>
                      <a:lnTo>
                        <a:pt x="27" y="10"/>
                      </a:lnTo>
                      <a:lnTo>
                        <a:pt x="27" y="6"/>
                      </a:lnTo>
                      <a:lnTo>
                        <a:pt x="26" y="3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2428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1" name="Freeform 321"/>
                <p:cNvSpPr>
                  <a:spLocks/>
                </p:cNvSpPr>
                <p:nvPr/>
              </p:nvSpPr>
              <p:spPr bwMode="auto">
                <a:xfrm>
                  <a:off x="1997" y="3474"/>
                  <a:ext cx="162" cy="96"/>
                </a:xfrm>
                <a:custGeom>
                  <a:avLst/>
                  <a:gdLst>
                    <a:gd name="T0" fmla="*/ 90 w 27"/>
                    <a:gd name="T1" fmla="*/ 96 h 16"/>
                    <a:gd name="T2" fmla="*/ 138 w 27"/>
                    <a:gd name="T3" fmla="*/ 96 h 16"/>
                    <a:gd name="T4" fmla="*/ 150 w 27"/>
                    <a:gd name="T5" fmla="*/ 96 h 16"/>
                    <a:gd name="T6" fmla="*/ 156 w 27"/>
                    <a:gd name="T7" fmla="*/ 78 h 16"/>
                    <a:gd name="T8" fmla="*/ 162 w 27"/>
                    <a:gd name="T9" fmla="*/ 60 h 16"/>
                    <a:gd name="T10" fmla="*/ 162 w 27"/>
                    <a:gd name="T11" fmla="*/ 36 h 16"/>
                    <a:gd name="T12" fmla="*/ 156 w 27"/>
                    <a:gd name="T13" fmla="*/ 18 h 16"/>
                    <a:gd name="T14" fmla="*/ 18 w 27"/>
                    <a:gd name="T15" fmla="*/ 0 h 16"/>
                    <a:gd name="T16" fmla="*/ 6 w 27"/>
                    <a:gd name="T17" fmla="*/ 18 h 16"/>
                    <a:gd name="T18" fmla="*/ 6 w 27"/>
                    <a:gd name="T19" fmla="*/ 24 h 16"/>
                    <a:gd name="T20" fmla="*/ 6 w 27"/>
                    <a:gd name="T21" fmla="*/ 24 h 16"/>
                    <a:gd name="T22" fmla="*/ 0 w 27"/>
                    <a:gd name="T23" fmla="*/ 30 h 16"/>
                    <a:gd name="T24" fmla="*/ 0 w 27"/>
                    <a:gd name="T25" fmla="*/ 30 h 16"/>
                    <a:gd name="T26" fmla="*/ 0 w 27"/>
                    <a:gd name="T27" fmla="*/ 36 h 16"/>
                    <a:gd name="T28" fmla="*/ 0 w 27"/>
                    <a:gd name="T29" fmla="*/ 36 h 16"/>
                    <a:gd name="T30" fmla="*/ 0 w 27"/>
                    <a:gd name="T31" fmla="*/ 42 h 16"/>
                    <a:gd name="T32" fmla="*/ 0 w 27"/>
                    <a:gd name="T33" fmla="*/ 42 h 16"/>
                    <a:gd name="T34" fmla="*/ 0 w 27"/>
                    <a:gd name="T35" fmla="*/ 54 h 16"/>
                    <a:gd name="T36" fmla="*/ 0 w 27"/>
                    <a:gd name="T37" fmla="*/ 72 h 16"/>
                    <a:gd name="T38" fmla="*/ 12 w 27"/>
                    <a:gd name="T39" fmla="*/ 84 h 16"/>
                    <a:gd name="T40" fmla="*/ 90 w 27"/>
                    <a:gd name="T41" fmla="*/ 96 h 16"/>
                    <a:gd name="T42" fmla="*/ 90 w 27"/>
                    <a:gd name="T43" fmla="*/ 96 h 1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7" h="16">
                      <a:moveTo>
                        <a:pt x="15" y="16"/>
                      </a:moveTo>
                      <a:lnTo>
                        <a:pt x="23" y="16"/>
                      </a:lnTo>
                      <a:lnTo>
                        <a:pt x="25" y="16"/>
                      </a:lnTo>
                      <a:lnTo>
                        <a:pt x="26" y="13"/>
                      </a:lnTo>
                      <a:lnTo>
                        <a:pt x="27" y="10"/>
                      </a:lnTo>
                      <a:lnTo>
                        <a:pt x="27" y="6"/>
                      </a:lnTo>
                      <a:lnTo>
                        <a:pt x="26" y="3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15" y="16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2" name="Freeform 322"/>
                <p:cNvSpPr>
                  <a:spLocks/>
                </p:cNvSpPr>
                <p:nvPr/>
              </p:nvSpPr>
              <p:spPr bwMode="auto">
                <a:xfrm>
                  <a:off x="2255" y="3468"/>
                  <a:ext cx="168" cy="102"/>
                </a:xfrm>
                <a:custGeom>
                  <a:avLst/>
                  <a:gdLst>
                    <a:gd name="T0" fmla="*/ 90 w 28"/>
                    <a:gd name="T1" fmla="*/ 102 h 17"/>
                    <a:gd name="T2" fmla="*/ 144 w 28"/>
                    <a:gd name="T3" fmla="*/ 102 h 17"/>
                    <a:gd name="T4" fmla="*/ 150 w 28"/>
                    <a:gd name="T5" fmla="*/ 102 h 17"/>
                    <a:gd name="T6" fmla="*/ 162 w 28"/>
                    <a:gd name="T7" fmla="*/ 84 h 17"/>
                    <a:gd name="T8" fmla="*/ 168 w 28"/>
                    <a:gd name="T9" fmla="*/ 60 h 17"/>
                    <a:gd name="T10" fmla="*/ 168 w 28"/>
                    <a:gd name="T11" fmla="*/ 36 h 17"/>
                    <a:gd name="T12" fmla="*/ 162 w 28"/>
                    <a:gd name="T13" fmla="*/ 24 h 17"/>
                    <a:gd name="T14" fmla="*/ 18 w 28"/>
                    <a:gd name="T15" fmla="*/ 0 h 17"/>
                    <a:gd name="T16" fmla="*/ 12 w 28"/>
                    <a:gd name="T17" fmla="*/ 18 h 17"/>
                    <a:gd name="T18" fmla="*/ 6 w 28"/>
                    <a:gd name="T19" fmla="*/ 24 h 17"/>
                    <a:gd name="T20" fmla="*/ 6 w 28"/>
                    <a:gd name="T21" fmla="*/ 24 h 17"/>
                    <a:gd name="T22" fmla="*/ 6 w 28"/>
                    <a:gd name="T23" fmla="*/ 30 h 17"/>
                    <a:gd name="T24" fmla="*/ 6 w 28"/>
                    <a:gd name="T25" fmla="*/ 30 h 17"/>
                    <a:gd name="T26" fmla="*/ 6 w 28"/>
                    <a:gd name="T27" fmla="*/ 36 h 17"/>
                    <a:gd name="T28" fmla="*/ 6 w 28"/>
                    <a:gd name="T29" fmla="*/ 36 h 17"/>
                    <a:gd name="T30" fmla="*/ 0 w 28"/>
                    <a:gd name="T31" fmla="*/ 42 h 17"/>
                    <a:gd name="T32" fmla="*/ 0 w 28"/>
                    <a:gd name="T33" fmla="*/ 48 h 17"/>
                    <a:gd name="T34" fmla="*/ 0 w 28"/>
                    <a:gd name="T35" fmla="*/ 54 h 17"/>
                    <a:gd name="T36" fmla="*/ 6 w 28"/>
                    <a:gd name="T37" fmla="*/ 78 h 17"/>
                    <a:gd name="T38" fmla="*/ 12 w 28"/>
                    <a:gd name="T39" fmla="*/ 84 h 17"/>
                    <a:gd name="T40" fmla="*/ 90 w 28"/>
                    <a:gd name="T41" fmla="*/ 102 h 1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8" h="17">
                      <a:moveTo>
                        <a:pt x="15" y="17"/>
                      </a:moveTo>
                      <a:lnTo>
                        <a:pt x="24" y="17"/>
                      </a:lnTo>
                      <a:lnTo>
                        <a:pt x="25" y="17"/>
                      </a:lnTo>
                      <a:lnTo>
                        <a:pt x="27" y="14"/>
                      </a:lnTo>
                      <a:lnTo>
                        <a:pt x="28" y="10"/>
                      </a:lnTo>
                      <a:lnTo>
                        <a:pt x="28" y="6"/>
                      </a:lnTo>
                      <a:lnTo>
                        <a:pt x="27" y="4"/>
                      </a:lnTo>
                      <a:lnTo>
                        <a:pt x="3" y="0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1" y="13"/>
                      </a:lnTo>
                      <a:lnTo>
                        <a:pt x="2" y="14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2428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3" name="Freeform 323"/>
                <p:cNvSpPr>
                  <a:spLocks/>
                </p:cNvSpPr>
                <p:nvPr/>
              </p:nvSpPr>
              <p:spPr bwMode="auto">
                <a:xfrm>
                  <a:off x="2255" y="3468"/>
                  <a:ext cx="168" cy="102"/>
                </a:xfrm>
                <a:custGeom>
                  <a:avLst/>
                  <a:gdLst>
                    <a:gd name="T0" fmla="*/ 90 w 28"/>
                    <a:gd name="T1" fmla="*/ 102 h 17"/>
                    <a:gd name="T2" fmla="*/ 144 w 28"/>
                    <a:gd name="T3" fmla="*/ 102 h 17"/>
                    <a:gd name="T4" fmla="*/ 150 w 28"/>
                    <a:gd name="T5" fmla="*/ 102 h 17"/>
                    <a:gd name="T6" fmla="*/ 162 w 28"/>
                    <a:gd name="T7" fmla="*/ 84 h 17"/>
                    <a:gd name="T8" fmla="*/ 168 w 28"/>
                    <a:gd name="T9" fmla="*/ 60 h 17"/>
                    <a:gd name="T10" fmla="*/ 168 w 28"/>
                    <a:gd name="T11" fmla="*/ 36 h 17"/>
                    <a:gd name="T12" fmla="*/ 162 w 28"/>
                    <a:gd name="T13" fmla="*/ 24 h 17"/>
                    <a:gd name="T14" fmla="*/ 18 w 28"/>
                    <a:gd name="T15" fmla="*/ 0 h 17"/>
                    <a:gd name="T16" fmla="*/ 12 w 28"/>
                    <a:gd name="T17" fmla="*/ 18 h 17"/>
                    <a:gd name="T18" fmla="*/ 6 w 28"/>
                    <a:gd name="T19" fmla="*/ 24 h 17"/>
                    <a:gd name="T20" fmla="*/ 6 w 28"/>
                    <a:gd name="T21" fmla="*/ 24 h 17"/>
                    <a:gd name="T22" fmla="*/ 6 w 28"/>
                    <a:gd name="T23" fmla="*/ 30 h 17"/>
                    <a:gd name="T24" fmla="*/ 6 w 28"/>
                    <a:gd name="T25" fmla="*/ 30 h 17"/>
                    <a:gd name="T26" fmla="*/ 6 w 28"/>
                    <a:gd name="T27" fmla="*/ 36 h 17"/>
                    <a:gd name="T28" fmla="*/ 6 w 28"/>
                    <a:gd name="T29" fmla="*/ 36 h 17"/>
                    <a:gd name="T30" fmla="*/ 0 w 28"/>
                    <a:gd name="T31" fmla="*/ 42 h 17"/>
                    <a:gd name="T32" fmla="*/ 0 w 28"/>
                    <a:gd name="T33" fmla="*/ 48 h 17"/>
                    <a:gd name="T34" fmla="*/ 0 w 28"/>
                    <a:gd name="T35" fmla="*/ 54 h 17"/>
                    <a:gd name="T36" fmla="*/ 6 w 28"/>
                    <a:gd name="T37" fmla="*/ 78 h 17"/>
                    <a:gd name="T38" fmla="*/ 12 w 28"/>
                    <a:gd name="T39" fmla="*/ 84 h 17"/>
                    <a:gd name="T40" fmla="*/ 90 w 28"/>
                    <a:gd name="T41" fmla="*/ 102 h 17"/>
                    <a:gd name="T42" fmla="*/ 90 w 28"/>
                    <a:gd name="T43" fmla="*/ 102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8" h="17">
                      <a:moveTo>
                        <a:pt x="15" y="17"/>
                      </a:moveTo>
                      <a:lnTo>
                        <a:pt x="24" y="17"/>
                      </a:lnTo>
                      <a:lnTo>
                        <a:pt x="25" y="17"/>
                      </a:lnTo>
                      <a:lnTo>
                        <a:pt x="27" y="14"/>
                      </a:lnTo>
                      <a:lnTo>
                        <a:pt x="28" y="10"/>
                      </a:lnTo>
                      <a:lnTo>
                        <a:pt x="28" y="6"/>
                      </a:lnTo>
                      <a:lnTo>
                        <a:pt x="27" y="4"/>
                      </a:lnTo>
                      <a:lnTo>
                        <a:pt x="3" y="0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1" y="13"/>
                      </a:lnTo>
                      <a:lnTo>
                        <a:pt x="2" y="14"/>
                      </a:lnTo>
                      <a:lnTo>
                        <a:pt x="15" y="17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4" name="Freeform 324"/>
                <p:cNvSpPr>
                  <a:spLocks/>
                </p:cNvSpPr>
                <p:nvPr/>
              </p:nvSpPr>
              <p:spPr bwMode="auto">
                <a:xfrm>
                  <a:off x="2081" y="3510"/>
                  <a:ext cx="18" cy="54"/>
                </a:xfrm>
                <a:custGeom>
                  <a:avLst/>
                  <a:gdLst>
                    <a:gd name="T0" fmla="*/ 12 w 3"/>
                    <a:gd name="T1" fmla="*/ 0 h 9"/>
                    <a:gd name="T2" fmla="*/ 12 w 3"/>
                    <a:gd name="T3" fmla="*/ 0 h 9"/>
                    <a:gd name="T4" fmla="*/ 12 w 3"/>
                    <a:gd name="T5" fmla="*/ 0 h 9"/>
                    <a:gd name="T6" fmla="*/ 6 w 3"/>
                    <a:gd name="T7" fmla="*/ 6 h 9"/>
                    <a:gd name="T8" fmla="*/ 6 w 3"/>
                    <a:gd name="T9" fmla="*/ 6 h 9"/>
                    <a:gd name="T10" fmla="*/ 6 w 3"/>
                    <a:gd name="T11" fmla="*/ 6 h 9"/>
                    <a:gd name="T12" fmla="*/ 6 w 3"/>
                    <a:gd name="T13" fmla="*/ 6 h 9"/>
                    <a:gd name="T14" fmla="*/ 6 w 3"/>
                    <a:gd name="T15" fmla="*/ 12 h 9"/>
                    <a:gd name="T16" fmla="*/ 6 w 3"/>
                    <a:gd name="T17" fmla="*/ 12 h 9"/>
                    <a:gd name="T18" fmla="*/ 6 w 3"/>
                    <a:gd name="T19" fmla="*/ 18 h 9"/>
                    <a:gd name="T20" fmla="*/ 0 w 3"/>
                    <a:gd name="T21" fmla="*/ 24 h 9"/>
                    <a:gd name="T22" fmla="*/ 0 w 3"/>
                    <a:gd name="T23" fmla="*/ 30 h 9"/>
                    <a:gd name="T24" fmla="*/ 0 w 3"/>
                    <a:gd name="T25" fmla="*/ 36 h 9"/>
                    <a:gd name="T26" fmla="*/ 6 w 3"/>
                    <a:gd name="T27" fmla="*/ 42 h 9"/>
                    <a:gd name="T28" fmla="*/ 6 w 3"/>
                    <a:gd name="T29" fmla="*/ 42 h 9"/>
                    <a:gd name="T30" fmla="*/ 6 w 3"/>
                    <a:gd name="T31" fmla="*/ 48 h 9"/>
                    <a:gd name="T32" fmla="*/ 6 w 3"/>
                    <a:gd name="T33" fmla="*/ 54 h 9"/>
                    <a:gd name="T34" fmla="*/ 6 w 3"/>
                    <a:gd name="T35" fmla="*/ 54 h 9"/>
                    <a:gd name="T36" fmla="*/ 6 w 3"/>
                    <a:gd name="T37" fmla="*/ 54 h 9"/>
                    <a:gd name="T38" fmla="*/ 6 w 3"/>
                    <a:gd name="T39" fmla="*/ 54 h 9"/>
                    <a:gd name="T40" fmla="*/ 12 w 3"/>
                    <a:gd name="T41" fmla="*/ 54 h 9"/>
                    <a:gd name="T42" fmla="*/ 12 w 3"/>
                    <a:gd name="T43" fmla="*/ 54 h 9"/>
                    <a:gd name="T44" fmla="*/ 12 w 3"/>
                    <a:gd name="T45" fmla="*/ 54 h 9"/>
                    <a:gd name="T46" fmla="*/ 12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54 h 9"/>
                    <a:gd name="T54" fmla="*/ 18 w 3"/>
                    <a:gd name="T55" fmla="*/ 54 h 9"/>
                    <a:gd name="T56" fmla="*/ 18 w 3"/>
                    <a:gd name="T57" fmla="*/ 54 h 9"/>
                    <a:gd name="T58" fmla="*/ 18 w 3"/>
                    <a:gd name="T59" fmla="*/ 48 h 9"/>
                    <a:gd name="T60" fmla="*/ 18 w 3"/>
                    <a:gd name="T61" fmla="*/ 42 h 9"/>
                    <a:gd name="T62" fmla="*/ 18 w 3"/>
                    <a:gd name="T63" fmla="*/ 42 h 9"/>
                    <a:gd name="T64" fmla="*/ 18 w 3"/>
                    <a:gd name="T65" fmla="*/ 36 h 9"/>
                    <a:gd name="T66" fmla="*/ 18 w 3"/>
                    <a:gd name="T67" fmla="*/ 30 h 9"/>
                    <a:gd name="T68" fmla="*/ 18 w 3"/>
                    <a:gd name="T69" fmla="*/ 24 h 9"/>
                    <a:gd name="T70" fmla="*/ 18 w 3"/>
                    <a:gd name="T71" fmla="*/ 18 h 9"/>
                    <a:gd name="T72" fmla="*/ 18 w 3"/>
                    <a:gd name="T73" fmla="*/ 12 h 9"/>
                    <a:gd name="T74" fmla="*/ 18 w 3"/>
                    <a:gd name="T75" fmla="*/ 12 h 9"/>
                    <a:gd name="T76" fmla="*/ 18 w 3"/>
                    <a:gd name="T77" fmla="*/ 6 h 9"/>
                    <a:gd name="T78" fmla="*/ 18 w 3"/>
                    <a:gd name="T79" fmla="*/ 6 h 9"/>
                    <a:gd name="T80" fmla="*/ 12 w 3"/>
                    <a:gd name="T81" fmla="*/ 6 h 9"/>
                    <a:gd name="T82" fmla="*/ 12 w 3"/>
                    <a:gd name="T83" fmla="*/ 6 h 9"/>
                    <a:gd name="T84" fmla="*/ 12 w 3"/>
                    <a:gd name="T85" fmla="*/ 0 h 9"/>
                    <a:gd name="T86" fmla="*/ 12 w 3"/>
                    <a:gd name="T87" fmla="*/ 0 h 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" h="9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5" name="Freeform 325"/>
                <p:cNvSpPr>
                  <a:spLocks/>
                </p:cNvSpPr>
                <p:nvPr/>
              </p:nvSpPr>
              <p:spPr bwMode="auto">
                <a:xfrm>
                  <a:off x="2081" y="3510"/>
                  <a:ext cx="18" cy="54"/>
                </a:xfrm>
                <a:custGeom>
                  <a:avLst/>
                  <a:gdLst>
                    <a:gd name="T0" fmla="*/ 12 w 3"/>
                    <a:gd name="T1" fmla="*/ 0 h 9"/>
                    <a:gd name="T2" fmla="*/ 12 w 3"/>
                    <a:gd name="T3" fmla="*/ 0 h 9"/>
                    <a:gd name="T4" fmla="*/ 12 w 3"/>
                    <a:gd name="T5" fmla="*/ 0 h 9"/>
                    <a:gd name="T6" fmla="*/ 6 w 3"/>
                    <a:gd name="T7" fmla="*/ 6 h 9"/>
                    <a:gd name="T8" fmla="*/ 6 w 3"/>
                    <a:gd name="T9" fmla="*/ 6 h 9"/>
                    <a:gd name="T10" fmla="*/ 6 w 3"/>
                    <a:gd name="T11" fmla="*/ 6 h 9"/>
                    <a:gd name="T12" fmla="*/ 6 w 3"/>
                    <a:gd name="T13" fmla="*/ 6 h 9"/>
                    <a:gd name="T14" fmla="*/ 6 w 3"/>
                    <a:gd name="T15" fmla="*/ 12 h 9"/>
                    <a:gd name="T16" fmla="*/ 6 w 3"/>
                    <a:gd name="T17" fmla="*/ 12 h 9"/>
                    <a:gd name="T18" fmla="*/ 6 w 3"/>
                    <a:gd name="T19" fmla="*/ 18 h 9"/>
                    <a:gd name="T20" fmla="*/ 0 w 3"/>
                    <a:gd name="T21" fmla="*/ 24 h 9"/>
                    <a:gd name="T22" fmla="*/ 0 w 3"/>
                    <a:gd name="T23" fmla="*/ 30 h 9"/>
                    <a:gd name="T24" fmla="*/ 0 w 3"/>
                    <a:gd name="T25" fmla="*/ 36 h 9"/>
                    <a:gd name="T26" fmla="*/ 6 w 3"/>
                    <a:gd name="T27" fmla="*/ 42 h 9"/>
                    <a:gd name="T28" fmla="*/ 6 w 3"/>
                    <a:gd name="T29" fmla="*/ 42 h 9"/>
                    <a:gd name="T30" fmla="*/ 6 w 3"/>
                    <a:gd name="T31" fmla="*/ 48 h 9"/>
                    <a:gd name="T32" fmla="*/ 6 w 3"/>
                    <a:gd name="T33" fmla="*/ 54 h 9"/>
                    <a:gd name="T34" fmla="*/ 6 w 3"/>
                    <a:gd name="T35" fmla="*/ 54 h 9"/>
                    <a:gd name="T36" fmla="*/ 6 w 3"/>
                    <a:gd name="T37" fmla="*/ 54 h 9"/>
                    <a:gd name="T38" fmla="*/ 6 w 3"/>
                    <a:gd name="T39" fmla="*/ 54 h 9"/>
                    <a:gd name="T40" fmla="*/ 12 w 3"/>
                    <a:gd name="T41" fmla="*/ 54 h 9"/>
                    <a:gd name="T42" fmla="*/ 12 w 3"/>
                    <a:gd name="T43" fmla="*/ 54 h 9"/>
                    <a:gd name="T44" fmla="*/ 12 w 3"/>
                    <a:gd name="T45" fmla="*/ 54 h 9"/>
                    <a:gd name="T46" fmla="*/ 12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54 h 9"/>
                    <a:gd name="T54" fmla="*/ 18 w 3"/>
                    <a:gd name="T55" fmla="*/ 54 h 9"/>
                    <a:gd name="T56" fmla="*/ 18 w 3"/>
                    <a:gd name="T57" fmla="*/ 54 h 9"/>
                    <a:gd name="T58" fmla="*/ 18 w 3"/>
                    <a:gd name="T59" fmla="*/ 48 h 9"/>
                    <a:gd name="T60" fmla="*/ 18 w 3"/>
                    <a:gd name="T61" fmla="*/ 42 h 9"/>
                    <a:gd name="T62" fmla="*/ 18 w 3"/>
                    <a:gd name="T63" fmla="*/ 42 h 9"/>
                    <a:gd name="T64" fmla="*/ 18 w 3"/>
                    <a:gd name="T65" fmla="*/ 36 h 9"/>
                    <a:gd name="T66" fmla="*/ 18 w 3"/>
                    <a:gd name="T67" fmla="*/ 30 h 9"/>
                    <a:gd name="T68" fmla="*/ 18 w 3"/>
                    <a:gd name="T69" fmla="*/ 24 h 9"/>
                    <a:gd name="T70" fmla="*/ 18 w 3"/>
                    <a:gd name="T71" fmla="*/ 18 h 9"/>
                    <a:gd name="T72" fmla="*/ 18 w 3"/>
                    <a:gd name="T73" fmla="*/ 12 h 9"/>
                    <a:gd name="T74" fmla="*/ 18 w 3"/>
                    <a:gd name="T75" fmla="*/ 12 h 9"/>
                    <a:gd name="T76" fmla="*/ 18 w 3"/>
                    <a:gd name="T77" fmla="*/ 6 h 9"/>
                    <a:gd name="T78" fmla="*/ 18 w 3"/>
                    <a:gd name="T79" fmla="*/ 6 h 9"/>
                    <a:gd name="T80" fmla="*/ 12 w 3"/>
                    <a:gd name="T81" fmla="*/ 6 h 9"/>
                    <a:gd name="T82" fmla="*/ 12 w 3"/>
                    <a:gd name="T83" fmla="*/ 6 h 9"/>
                    <a:gd name="T84" fmla="*/ 12 w 3"/>
                    <a:gd name="T85" fmla="*/ 0 h 9"/>
                    <a:gd name="T86" fmla="*/ 12 w 3"/>
                    <a:gd name="T87" fmla="*/ 0 h 9"/>
                    <a:gd name="T88" fmla="*/ 12 w 3"/>
                    <a:gd name="T89" fmla="*/ 0 h 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9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6" name="Freeform 326"/>
                <p:cNvSpPr>
                  <a:spLocks/>
                </p:cNvSpPr>
                <p:nvPr/>
              </p:nvSpPr>
              <p:spPr bwMode="auto">
                <a:xfrm>
                  <a:off x="2063" y="3516"/>
                  <a:ext cx="18" cy="48"/>
                </a:xfrm>
                <a:custGeom>
                  <a:avLst/>
                  <a:gdLst>
                    <a:gd name="T0" fmla="*/ 12 w 3"/>
                    <a:gd name="T1" fmla="*/ 0 h 8"/>
                    <a:gd name="T2" fmla="*/ 6 w 3"/>
                    <a:gd name="T3" fmla="*/ 0 h 8"/>
                    <a:gd name="T4" fmla="*/ 6 w 3"/>
                    <a:gd name="T5" fmla="*/ 0 h 8"/>
                    <a:gd name="T6" fmla="*/ 6 w 3"/>
                    <a:gd name="T7" fmla="*/ 0 h 8"/>
                    <a:gd name="T8" fmla="*/ 6 w 3"/>
                    <a:gd name="T9" fmla="*/ 0 h 8"/>
                    <a:gd name="T10" fmla="*/ 6 w 3"/>
                    <a:gd name="T11" fmla="*/ 0 h 8"/>
                    <a:gd name="T12" fmla="*/ 6 w 3"/>
                    <a:gd name="T13" fmla="*/ 0 h 8"/>
                    <a:gd name="T14" fmla="*/ 6 w 3"/>
                    <a:gd name="T15" fmla="*/ 6 h 8"/>
                    <a:gd name="T16" fmla="*/ 0 w 3"/>
                    <a:gd name="T17" fmla="*/ 12 h 8"/>
                    <a:gd name="T18" fmla="*/ 0 w 3"/>
                    <a:gd name="T19" fmla="*/ 12 h 8"/>
                    <a:gd name="T20" fmla="*/ 0 w 3"/>
                    <a:gd name="T21" fmla="*/ 18 h 8"/>
                    <a:gd name="T22" fmla="*/ 0 w 3"/>
                    <a:gd name="T23" fmla="*/ 24 h 8"/>
                    <a:gd name="T24" fmla="*/ 0 w 3"/>
                    <a:gd name="T25" fmla="*/ 30 h 8"/>
                    <a:gd name="T26" fmla="*/ 0 w 3"/>
                    <a:gd name="T27" fmla="*/ 36 h 8"/>
                    <a:gd name="T28" fmla="*/ 0 w 3"/>
                    <a:gd name="T29" fmla="*/ 42 h 8"/>
                    <a:gd name="T30" fmla="*/ 6 w 3"/>
                    <a:gd name="T31" fmla="*/ 42 h 8"/>
                    <a:gd name="T32" fmla="*/ 6 w 3"/>
                    <a:gd name="T33" fmla="*/ 48 h 8"/>
                    <a:gd name="T34" fmla="*/ 6 w 3"/>
                    <a:gd name="T35" fmla="*/ 48 h 8"/>
                    <a:gd name="T36" fmla="*/ 6 w 3"/>
                    <a:gd name="T37" fmla="*/ 48 h 8"/>
                    <a:gd name="T38" fmla="*/ 6 w 3"/>
                    <a:gd name="T39" fmla="*/ 48 h 8"/>
                    <a:gd name="T40" fmla="*/ 6 w 3"/>
                    <a:gd name="T41" fmla="*/ 48 h 8"/>
                    <a:gd name="T42" fmla="*/ 6 w 3"/>
                    <a:gd name="T43" fmla="*/ 48 h 8"/>
                    <a:gd name="T44" fmla="*/ 12 w 3"/>
                    <a:gd name="T45" fmla="*/ 48 h 8"/>
                    <a:gd name="T46" fmla="*/ 12 w 3"/>
                    <a:gd name="T47" fmla="*/ 48 h 8"/>
                    <a:gd name="T48" fmla="*/ 12 w 3"/>
                    <a:gd name="T49" fmla="*/ 48 h 8"/>
                    <a:gd name="T50" fmla="*/ 12 w 3"/>
                    <a:gd name="T51" fmla="*/ 48 h 8"/>
                    <a:gd name="T52" fmla="*/ 12 w 3"/>
                    <a:gd name="T53" fmla="*/ 48 h 8"/>
                    <a:gd name="T54" fmla="*/ 12 w 3"/>
                    <a:gd name="T55" fmla="*/ 48 h 8"/>
                    <a:gd name="T56" fmla="*/ 12 w 3"/>
                    <a:gd name="T57" fmla="*/ 48 h 8"/>
                    <a:gd name="T58" fmla="*/ 18 w 3"/>
                    <a:gd name="T59" fmla="*/ 42 h 8"/>
                    <a:gd name="T60" fmla="*/ 18 w 3"/>
                    <a:gd name="T61" fmla="*/ 42 h 8"/>
                    <a:gd name="T62" fmla="*/ 18 w 3"/>
                    <a:gd name="T63" fmla="*/ 36 h 8"/>
                    <a:gd name="T64" fmla="*/ 18 w 3"/>
                    <a:gd name="T65" fmla="*/ 30 h 8"/>
                    <a:gd name="T66" fmla="*/ 18 w 3"/>
                    <a:gd name="T67" fmla="*/ 24 h 8"/>
                    <a:gd name="T68" fmla="*/ 18 w 3"/>
                    <a:gd name="T69" fmla="*/ 18 h 8"/>
                    <a:gd name="T70" fmla="*/ 18 w 3"/>
                    <a:gd name="T71" fmla="*/ 12 h 8"/>
                    <a:gd name="T72" fmla="*/ 18 w 3"/>
                    <a:gd name="T73" fmla="*/ 12 h 8"/>
                    <a:gd name="T74" fmla="*/ 18 w 3"/>
                    <a:gd name="T75" fmla="*/ 6 h 8"/>
                    <a:gd name="T76" fmla="*/ 12 w 3"/>
                    <a:gd name="T77" fmla="*/ 0 h 8"/>
                    <a:gd name="T78" fmla="*/ 12 w 3"/>
                    <a:gd name="T79" fmla="*/ 0 h 8"/>
                    <a:gd name="T80" fmla="*/ 12 w 3"/>
                    <a:gd name="T81" fmla="*/ 0 h 8"/>
                    <a:gd name="T82" fmla="*/ 12 w 3"/>
                    <a:gd name="T83" fmla="*/ 0 h 8"/>
                    <a:gd name="T84" fmla="*/ 12 w 3"/>
                    <a:gd name="T85" fmla="*/ 0 h 8"/>
                    <a:gd name="T86" fmla="*/ 12 w 3"/>
                    <a:gd name="T87" fmla="*/ 0 h 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" h="8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7" name="Freeform 327"/>
                <p:cNvSpPr>
                  <a:spLocks/>
                </p:cNvSpPr>
                <p:nvPr/>
              </p:nvSpPr>
              <p:spPr bwMode="auto">
                <a:xfrm>
                  <a:off x="2063" y="3516"/>
                  <a:ext cx="18" cy="48"/>
                </a:xfrm>
                <a:custGeom>
                  <a:avLst/>
                  <a:gdLst>
                    <a:gd name="T0" fmla="*/ 12 w 3"/>
                    <a:gd name="T1" fmla="*/ 0 h 8"/>
                    <a:gd name="T2" fmla="*/ 6 w 3"/>
                    <a:gd name="T3" fmla="*/ 0 h 8"/>
                    <a:gd name="T4" fmla="*/ 6 w 3"/>
                    <a:gd name="T5" fmla="*/ 0 h 8"/>
                    <a:gd name="T6" fmla="*/ 6 w 3"/>
                    <a:gd name="T7" fmla="*/ 0 h 8"/>
                    <a:gd name="T8" fmla="*/ 6 w 3"/>
                    <a:gd name="T9" fmla="*/ 0 h 8"/>
                    <a:gd name="T10" fmla="*/ 6 w 3"/>
                    <a:gd name="T11" fmla="*/ 0 h 8"/>
                    <a:gd name="T12" fmla="*/ 6 w 3"/>
                    <a:gd name="T13" fmla="*/ 0 h 8"/>
                    <a:gd name="T14" fmla="*/ 6 w 3"/>
                    <a:gd name="T15" fmla="*/ 6 h 8"/>
                    <a:gd name="T16" fmla="*/ 0 w 3"/>
                    <a:gd name="T17" fmla="*/ 12 h 8"/>
                    <a:gd name="T18" fmla="*/ 0 w 3"/>
                    <a:gd name="T19" fmla="*/ 12 h 8"/>
                    <a:gd name="T20" fmla="*/ 0 w 3"/>
                    <a:gd name="T21" fmla="*/ 18 h 8"/>
                    <a:gd name="T22" fmla="*/ 0 w 3"/>
                    <a:gd name="T23" fmla="*/ 24 h 8"/>
                    <a:gd name="T24" fmla="*/ 0 w 3"/>
                    <a:gd name="T25" fmla="*/ 30 h 8"/>
                    <a:gd name="T26" fmla="*/ 0 w 3"/>
                    <a:gd name="T27" fmla="*/ 36 h 8"/>
                    <a:gd name="T28" fmla="*/ 0 w 3"/>
                    <a:gd name="T29" fmla="*/ 42 h 8"/>
                    <a:gd name="T30" fmla="*/ 6 w 3"/>
                    <a:gd name="T31" fmla="*/ 42 h 8"/>
                    <a:gd name="T32" fmla="*/ 6 w 3"/>
                    <a:gd name="T33" fmla="*/ 48 h 8"/>
                    <a:gd name="T34" fmla="*/ 6 w 3"/>
                    <a:gd name="T35" fmla="*/ 48 h 8"/>
                    <a:gd name="T36" fmla="*/ 6 w 3"/>
                    <a:gd name="T37" fmla="*/ 48 h 8"/>
                    <a:gd name="T38" fmla="*/ 6 w 3"/>
                    <a:gd name="T39" fmla="*/ 48 h 8"/>
                    <a:gd name="T40" fmla="*/ 6 w 3"/>
                    <a:gd name="T41" fmla="*/ 48 h 8"/>
                    <a:gd name="T42" fmla="*/ 6 w 3"/>
                    <a:gd name="T43" fmla="*/ 48 h 8"/>
                    <a:gd name="T44" fmla="*/ 12 w 3"/>
                    <a:gd name="T45" fmla="*/ 48 h 8"/>
                    <a:gd name="T46" fmla="*/ 12 w 3"/>
                    <a:gd name="T47" fmla="*/ 48 h 8"/>
                    <a:gd name="T48" fmla="*/ 12 w 3"/>
                    <a:gd name="T49" fmla="*/ 48 h 8"/>
                    <a:gd name="T50" fmla="*/ 12 w 3"/>
                    <a:gd name="T51" fmla="*/ 48 h 8"/>
                    <a:gd name="T52" fmla="*/ 12 w 3"/>
                    <a:gd name="T53" fmla="*/ 48 h 8"/>
                    <a:gd name="T54" fmla="*/ 12 w 3"/>
                    <a:gd name="T55" fmla="*/ 48 h 8"/>
                    <a:gd name="T56" fmla="*/ 12 w 3"/>
                    <a:gd name="T57" fmla="*/ 48 h 8"/>
                    <a:gd name="T58" fmla="*/ 18 w 3"/>
                    <a:gd name="T59" fmla="*/ 42 h 8"/>
                    <a:gd name="T60" fmla="*/ 18 w 3"/>
                    <a:gd name="T61" fmla="*/ 42 h 8"/>
                    <a:gd name="T62" fmla="*/ 18 w 3"/>
                    <a:gd name="T63" fmla="*/ 36 h 8"/>
                    <a:gd name="T64" fmla="*/ 18 w 3"/>
                    <a:gd name="T65" fmla="*/ 30 h 8"/>
                    <a:gd name="T66" fmla="*/ 18 w 3"/>
                    <a:gd name="T67" fmla="*/ 24 h 8"/>
                    <a:gd name="T68" fmla="*/ 18 w 3"/>
                    <a:gd name="T69" fmla="*/ 18 h 8"/>
                    <a:gd name="T70" fmla="*/ 18 w 3"/>
                    <a:gd name="T71" fmla="*/ 12 h 8"/>
                    <a:gd name="T72" fmla="*/ 18 w 3"/>
                    <a:gd name="T73" fmla="*/ 12 h 8"/>
                    <a:gd name="T74" fmla="*/ 18 w 3"/>
                    <a:gd name="T75" fmla="*/ 6 h 8"/>
                    <a:gd name="T76" fmla="*/ 12 w 3"/>
                    <a:gd name="T77" fmla="*/ 0 h 8"/>
                    <a:gd name="T78" fmla="*/ 12 w 3"/>
                    <a:gd name="T79" fmla="*/ 0 h 8"/>
                    <a:gd name="T80" fmla="*/ 12 w 3"/>
                    <a:gd name="T81" fmla="*/ 0 h 8"/>
                    <a:gd name="T82" fmla="*/ 12 w 3"/>
                    <a:gd name="T83" fmla="*/ 0 h 8"/>
                    <a:gd name="T84" fmla="*/ 12 w 3"/>
                    <a:gd name="T85" fmla="*/ 0 h 8"/>
                    <a:gd name="T86" fmla="*/ 12 w 3"/>
                    <a:gd name="T87" fmla="*/ 0 h 8"/>
                    <a:gd name="T88" fmla="*/ 12 w 3"/>
                    <a:gd name="T89" fmla="*/ 0 h 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8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8" name="Freeform 328"/>
                <p:cNvSpPr>
                  <a:spLocks/>
                </p:cNvSpPr>
                <p:nvPr/>
              </p:nvSpPr>
              <p:spPr bwMode="auto">
                <a:xfrm>
                  <a:off x="2045" y="3510"/>
                  <a:ext cx="18" cy="54"/>
                </a:xfrm>
                <a:custGeom>
                  <a:avLst/>
                  <a:gdLst>
                    <a:gd name="T0" fmla="*/ 6 w 3"/>
                    <a:gd name="T1" fmla="*/ 0 h 9"/>
                    <a:gd name="T2" fmla="*/ 6 w 3"/>
                    <a:gd name="T3" fmla="*/ 0 h 9"/>
                    <a:gd name="T4" fmla="*/ 6 w 3"/>
                    <a:gd name="T5" fmla="*/ 0 h 9"/>
                    <a:gd name="T6" fmla="*/ 6 w 3"/>
                    <a:gd name="T7" fmla="*/ 0 h 9"/>
                    <a:gd name="T8" fmla="*/ 6 w 3"/>
                    <a:gd name="T9" fmla="*/ 0 h 9"/>
                    <a:gd name="T10" fmla="*/ 6 w 3"/>
                    <a:gd name="T11" fmla="*/ 6 h 9"/>
                    <a:gd name="T12" fmla="*/ 6 w 3"/>
                    <a:gd name="T13" fmla="*/ 6 h 9"/>
                    <a:gd name="T14" fmla="*/ 0 w 3"/>
                    <a:gd name="T15" fmla="*/ 6 h 9"/>
                    <a:gd name="T16" fmla="*/ 0 w 3"/>
                    <a:gd name="T17" fmla="*/ 12 h 9"/>
                    <a:gd name="T18" fmla="*/ 0 w 3"/>
                    <a:gd name="T19" fmla="*/ 18 h 9"/>
                    <a:gd name="T20" fmla="*/ 0 w 3"/>
                    <a:gd name="T21" fmla="*/ 24 h 9"/>
                    <a:gd name="T22" fmla="*/ 0 w 3"/>
                    <a:gd name="T23" fmla="*/ 30 h 9"/>
                    <a:gd name="T24" fmla="*/ 0 w 3"/>
                    <a:gd name="T25" fmla="*/ 30 h 9"/>
                    <a:gd name="T26" fmla="*/ 0 w 3"/>
                    <a:gd name="T27" fmla="*/ 36 h 9"/>
                    <a:gd name="T28" fmla="*/ 0 w 3"/>
                    <a:gd name="T29" fmla="*/ 42 h 9"/>
                    <a:gd name="T30" fmla="*/ 0 w 3"/>
                    <a:gd name="T31" fmla="*/ 48 h 9"/>
                    <a:gd name="T32" fmla="*/ 6 w 3"/>
                    <a:gd name="T33" fmla="*/ 48 h 9"/>
                    <a:gd name="T34" fmla="*/ 6 w 3"/>
                    <a:gd name="T35" fmla="*/ 48 h 9"/>
                    <a:gd name="T36" fmla="*/ 6 w 3"/>
                    <a:gd name="T37" fmla="*/ 54 h 9"/>
                    <a:gd name="T38" fmla="*/ 6 w 3"/>
                    <a:gd name="T39" fmla="*/ 54 h 9"/>
                    <a:gd name="T40" fmla="*/ 6 w 3"/>
                    <a:gd name="T41" fmla="*/ 54 h 9"/>
                    <a:gd name="T42" fmla="*/ 6 w 3"/>
                    <a:gd name="T43" fmla="*/ 54 h 9"/>
                    <a:gd name="T44" fmla="*/ 6 w 3"/>
                    <a:gd name="T45" fmla="*/ 54 h 9"/>
                    <a:gd name="T46" fmla="*/ 12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54 h 9"/>
                    <a:gd name="T54" fmla="*/ 12 w 3"/>
                    <a:gd name="T55" fmla="*/ 48 h 9"/>
                    <a:gd name="T56" fmla="*/ 12 w 3"/>
                    <a:gd name="T57" fmla="*/ 48 h 9"/>
                    <a:gd name="T58" fmla="*/ 12 w 3"/>
                    <a:gd name="T59" fmla="*/ 48 h 9"/>
                    <a:gd name="T60" fmla="*/ 18 w 3"/>
                    <a:gd name="T61" fmla="*/ 42 h 9"/>
                    <a:gd name="T62" fmla="*/ 18 w 3"/>
                    <a:gd name="T63" fmla="*/ 36 h 9"/>
                    <a:gd name="T64" fmla="*/ 18 w 3"/>
                    <a:gd name="T65" fmla="*/ 30 h 9"/>
                    <a:gd name="T66" fmla="*/ 18 w 3"/>
                    <a:gd name="T67" fmla="*/ 30 h 9"/>
                    <a:gd name="T68" fmla="*/ 18 w 3"/>
                    <a:gd name="T69" fmla="*/ 24 h 9"/>
                    <a:gd name="T70" fmla="*/ 18 w 3"/>
                    <a:gd name="T71" fmla="*/ 18 h 9"/>
                    <a:gd name="T72" fmla="*/ 18 w 3"/>
                    <a:gd name="T73" fmla="*/ 12 h 9"/>
                    <a:gd name="T74" fmla="*/ 12 w 3"/>
                    <a:gd name="T75" fmla="*/ 6 h 9"/>
                    <a:gd name="T76" fmla="*/ 12 w 3"/>
                    <a:gd name="T77" fmla="*/ 6 h 9"/>
                    <a:gd name="T78" fmla="*/ 12 w 3"/>
                    <a:gd name="T79" fmla="*/ 6 h 9"/>
                    <a:gd name="T80" fmla="*/ 12 w 3"/>
                    <a:gd name="T81" fmla="*/ 0 h 9"/>
                    <a:gd name="T82" fmla="*/ 12 w 3"/>
                    <a:gd name="T83" fmla="*/ 0 h 9"/>
                    <a:gd name="T84" fmla="*/ 12 w 3"/>
                    <a:gd name="T85" fmla="*/ 0 h 9"/>
                    <a:gd name="T86" fmla="*/ 12 w 3"/>
                    <a:gd name="T87" fmla="*/ 0 h 9"/>
                    <a:gd name="T88" fmla="*/ 6 w 3"/>
                    <a:gd name="T89" fmla="*/ 0 h 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9" name="Freeform 329"/>
                <p:cNvSpPr>
                  <a:spLocks/>
                </p:cNvSpPr>
                <p:nvPr/>
              </p:nvSpPr>
              <p:spPr bwMode="auto">
                <a:xfrm>
                  <a:off x="2045" y="3510"/>
                  <a:ext cx="18" cy="54"/>
                </a:xfrm>
                <a:custGeom>
                  <a:avLst/>
                  <a:gdLst>
                    <a:gd name="T0" fmla="*/ 6 w 3"/>
                    <a:gd name="T1" fmla="*/ 0 h 9"/>
                    <a:gd name="T2" fmla="*/ 6 w 3"/>
                    <a:gd name="T3" fmla="*/ 0 h 9"/>
                    <a:gd name="T4" fmla="*/ 6 w 3"/>
                    <a:gd name="T5" fmla="*/ 0 h 9"/>
                    <a:gd name="T6" fmla="*/ 6 w 3"/>
                    <a:gd name="T7" fmla="*/ 0 h 9"/>
                    <a:gd name="T8" fmla="*/ 6 w 3"/>
                    <a:gd name="T9" fmla="*/ 0 h 9"/>
                    <a:gd name="T10" fmla="*/ 6 w 3"/>
                    <a:gd name="T11" fmla="*/ 6 h 9"/>
                    <a:gd name="T12" fmla="*/ 6 w 3"/>
                    <a:gd name="T13" fmla="*/ 6 h 9"/>
                    <a:gd name="T14" fmla="*/ 0 w 3"/>
                    <a:gd name="T15" fmla="*/ 6 h 9"/>
                    <a:gd name="T16" fmla="*/ 0 w 3"/>
                    <a:gd name="T17" fmla="*/ 12 h 9"/>
                    <a:gd name="T18" fmla="*/ 0 w 3"/>
                    <a:gd name="T19" fmla="*/ 18 h 9"/>
                    <a:gd name="T20" fmla="*/ 0 w 3"/>
                    <a:gd name="T21" fmla="*/ 24 h 9"/>
                    <a:gd name="T22" fmla="*/ 0 w 3"/>
                    <a:gd name="T23" fmla="*/ 30 h 9"/>
                    <a:gd name="T24" fmla="*/ 0 w 3"/>
                    <a:gd name="T25" fmla="*/ 30 h 9"/>
                    <a:gd name="T26" fmla="*/ 0 w 3"/>
                    <a:gd name="T27" fmla="*/ 36 h 9"/>
                    <a:gd name="T28" fmla="*/ 0 w 3"/>
                    <a:gd name="T29" fmla="*/ 42 h 9"/>
                    <a:gd name="T30" fmla="*/ 0 w 3"/>
                    <a:gd name="T31" fmla="*/ 48 h 9"/>
                    <a:gd name="T32" fmla="*/ 6 w 3"/>
                    <a:gd name="T33" fmla="*/ 48 h 9"/>
                    <a:gd name="T34" fmla="*/ 6 w 3"/>
                    <a:gd name="T35" fmla="*/ 48 h 9"/>
                    <a:gd name="T36" fmla="*/ 6 w 3"/>
                    <a:gd name="T37" fmla="*/ 54 h 9"/>
                    <a:gd name="T38" fmla="*/ 6 w 3"/>
                    <a:gd name="T39" fmla="*/ 54 h 9"/>
                    <a:gd name="T40" fmla="*/ 6 w 3"/>
                    <a:gd name="T41" fmla="*/ 54 h 9"/>
                    <a:gd name="T42" fmla="*/ 6 w 3"/>
                    <a:gd name="T43" fmla="*/ 54 h 9"/>
                    <a:gd name="T44" fmla="*/ 6 w 3"/>
                    <a:gd name="T45" fmla="*/ 54 h 9"/>
                    <a:gd name="T46" fmla="*/ 12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54 h 9"/>
                    <a:gd name="T54" fmla="*/ 12 w 3"/>
                    <a:gd name="T55" fmla="*/ 48 h 9"/>
                    <a:gd name="T56" fmla="*/ 12 w 3"/>
                    <a:gd name="T57" fmla="*/ 48 h 9"/>
                    <a:gd name="T58" fmla="*/ 12 w 3"/>
                    <a:gd name="T59" fmla="*/ 48 h 9"/>
                    <a:gd name="T60" fmla="*/ 18 w 3"/>
                    <a:gd name="T61" fmla="*/ 42 h 9"/>
                    <a:gd name="T62" fmla="*/ 18 w 3"/>
                    <a:gd name="T63" fmla="*/ 36 h 9"/>
                    <a:gd name="T64" fmla="*/ 18 w 3"/>
                    <a:gd name="T65" fmla="*/ 30 h 9"/>
                    <a:gd name="T66" fmla="*/ 18 w 3"/>
                    <a:gd name="T67" fmla="*/ 30 h 9"/>
                    <a:gd name="T68" fmla="*/ 18 w 3"/>
                    <a:gd name="T69" fmla="*/ 24 h 9"/>
                    <a:gd name="T70" fmla="*/ 18 w 3"/>
                    <a:gd name="T71" fmla="*/ 18 h 9"/>
                    <a:gd name="T72" fmla="*/ 18 w 3"/>
                    <a:gd name="T73" fmla="*/ 12 h 9"/>
                    <a:gd name="T74" fmla="*/ 12 w 3"/>
                    <a:gd name="T75" fmla="*/ 6 h 9"/>
                    <a:gd name="T76" fmla="*/ 12 w 3"/>
                    <a:gd name="T77" fmla="*/ 6 h 9"/>
                    <a:gd name="T78" fmla="*/ 12 w 3"/>
                    <a:gd name="T79" fmla="*/ 6 h 9"/>
                    <a:gd name="T80" fmla="*/ 12 w 3"/>
                    <a:gd name="T81" fmla="*/ 0 h 9"/>
                    <a:gd name="T82" fmla="*/ 12 w 3"/>
                    <a:gd name="T83" fmla="*/ 0 h 9"/>
                    <a:gd name="T84" fmla="*/ 12 w 3"/>
                    <a:gd name="T85" fmla="*/ 0 h 9"/>
                    <a:gd name="T86" fmla="*/ 12 w 3"/>
                    <a:gd name="T87" fmla="*/ 0 h 9"/>
                    <a:gd name="T88" fmla="*/ 6 w 3"/>
                    <a:gd name="T89" fmla="*/ 0 h 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0" name="Freeform 330"/>
                <p:cNvSpPr>
                  <a:spLocks/>
                </p:cNvSpPr>
                <p:nvPr/>
              </p:nvSpPr>
              <p:spPr bwMode="auto">
                <a:xfrm>
                  <a:off x="2027" y="3510"/>
                  <a:ext cx="18" cy="48"/>
                </a:xfrm>
                <a:custGeom>
                  <a:avLst/>
                  <a:gdLst>
                    <a:gd name="T0" fmla="*/ 6 w 3"/>
                    <a:gd name="T1" fmla="*/ 0 h 8"/>
                    <a:gd name="T2" fmla="*/ 6 w 3"/>
                    <a:gd name="T3" fmla="*/ 0 h 8"/>
                    <a:gd name="T4" fmla="*/ 6 w 3"/>
                    <a:gd name="T5" fmla="*/ 0 h 8"/>
                    <a:gd name="T6" fmla="*/ 6 w 3"/>
                    <a:gd name="T7" fmla="*/ 0 h 8"/>
                    <a:gd name="T8" fmla="*/ 6 w 3"/>
                    <a:gd name="T9" fmla="*/ 0 h 8"/>
                    <a:gd name="T10" fmla="*/ 6 w 3"/>
                    <a:gd name="T11" fmla="*/ 0 h 8"/>
                    <a:gd name="T12" fmla="*/ 6 w 3"/>
                    <a:gd name="T13" fmla="*/ 0 h 8"/>
                    <a:gd name="T14" fmla="*/ 0 w 3"/>
                    <a:gd name="T15" fmla="*/ 6 h 8"/>
                    <a:gd name="T16" fmla="*/ 0 w 3"/>
                    <a:gd name="T17" fmla="*/ 12 h 8"/>
                    <a:gd name="T18" fmla="*/ 0 w 3"/>
                    <a:gd name="T19" fmla="*/ 12 h 8"/>
                    <a:gd name="T20" fmla="*/ 0 w 3"/>
                    <a:gd name="T21" fmla="*/ 18 h 8"/>
                    <a:gd name="T22" fmla="*/ 0 w 3"/>
                    <a:gd name="T23" fmla="*/ 24 h 8"/>
                    <a:gd name="T24" fmla="*/ 0 w 3"/>
                    <a:gd name="T25" fmla="*/ 30 h 8"/>
                    <a:gd name="T26" fmla="*/ 0 w 3"/>
                    <a:gd name="T27" fmla="*/ 36 h 8"/>
                    <a:gd name="T28" fmla="*/ 0 w 3"/>
                    <a:gd name="T29" fmla="*/ 36 h 8"/>
                    <a:gd name="T30" fmla="*/ 0 w 3"/>
                    <a:gd name="T31" fmla="*/ 42 h 8"/>
                    <a:gd name="T32" fmla="*/ 6 w 3"/>
                    <a:gd name="T33" fmla="*/ 42 h 8"/>
                    <a:gd name="T34" fmla="*/ 6 w 3"/>
                    <a:gd name="T35" fmla="*/ 48 h 8"/>
                    <a:gd name="T36" fmla="*/ 6 w 3"/>
                    <a:gd name="T37" fmla="*/ 48 h 8"/>
                    <a:gd name="T38" fmla="*/ 6 w 3"/>
                    <a:gd name="T39" fmla="*/ 48 h 8"/>
                    <a:gd name="T40" fmla="*/ 6 w 3"/>
                    <a:gd name="T41" fmla="*/ 48 h 8"/>
                    <a:gd name="T42" fmla="*/ 6 w 3"/>
                    <a:gd name="T43" fmla="*/ 48 h 8"/>
                    <a:gd name="T44" fmla="*/ 6 w 3"/>
                    <a:gd name="T45" fmla="*/ 48 h 8"/>
                    <a:gd name="T46" fmla="*/ 6 w 3"/>
                    <a:gd name="T47" fmla="*/ 48 h 8"/>
                    <a:gd name="T48" fmla="*/ 12 w 3"/>
                    <a:gd name="T49" fmla="*/ 48 h 8"/>
                    <a:gd name="T50" fmla="*/ 12 w 3"/>
                    <a:gd name="T51" fmla="*/ 48 h 8"/>
                    <a:gd name="T52" fmla="*/ 12 w 3"/>
                    <a:gd name="T53" fmla="*/ 48 h 8"/>
                    <a:gd name="T54" fmla="*/ 12 w 3"/>
                    <a:gd name="T55" fmla="*/ 48 h 8"/>
                    <a:gd name="T56" fmla="*/ 12 w 3"/>
                    <a:gd name="T57" fmla="*/ 42 h 8"/>
                    <a:gd name="T58" fmla="*/ 12 w 3"/>
                    <a:gd name="T59" fmla="*/ 42 h 8"/>
                    <a:gd name="T60" fmla="*/ 12 w 3"/>
                    <a:gd name="T61" fmla="*/ 36 h 8"/>
                    <a:gd name="T62" fmla="*/ 18 w 3"/>
                    <a:gd name="T63" fmla="*/ 36 h 8"/>
                    <a:gd name="T64" fmla="*/ 18 w 3"/>
                    <a:gd name="T65" fmla="*/ 30 h 8"/>
                    <a:gd name="T66" fmla="*/ 18 w 3"/>
                    <a:gd name="T67" fmla="*/ 24 h 8"/>
                    <a:gd name="T68" fmla="*/ 18 w 3"/>
                    <a:gd name="T69" fmla="*/ 18 h 8"/>
                    <a:gd name="T70" fmla="*/ 18 w 3"/>
                    <a:gd name="T71" fmla="*/ 12 h 8"/>
                    <a:gd name="T72" fmla="*/ 12 w 3"/>
                    <a:gd name="T73" fmla="*/ 12 h 8"/>
                    <a:gd name="T74" fmla="*/ 12 w 3"/>
                    <a:gd name="T75" fmla="*/ 6 h 8"/>
                    <a:gd name="T76" fmla="*/ 12 w 3"/>
                    <a:gd name="T77" fmla="*/ 0 h 8"/>
                    <a:gd name="T78" fmla="*/ 12 w 3"/>
                    <a:gd name="T79" fmla="*/ 0 h 8"/>
                    <a:gd name="T80" fmla="*/ 12 w 3"/>
                    <a:gd name="T81" fmla="*/ 0 h 8"/>
                    <a:gd name="T82" fmla="*/ 12 w 3"/>
                    <a:gd name="T83" fmla="*/ 0 h 8"/>
                    <a:gd name="T84" fmla="*/ 12 w 3"/>
                    <a:gd name="T85" fmla="*/ 0 h 8"/>
                    <a:gd name="T86" fmla="*/ 6 w 3"/>
                    <a:gd name="T87" fmla="*/ 0 h 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" h="8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1" name="Freeform 331"/>
                <p:cNvSpPr>
                  <a:spLocks/>
                </p:cNvSpPr>
                <p:nvPr/>
              </p:nvSpPr>
              <p:spPr bwMode="auto">
                <a:xfrm>
                  <a:off x="2027" y="3510"/>
                  <a:ext cx="18" cy="48"/>
                </a:xfrm>
                <a:custGeom>
                  <a:avLst/>
                  <a:gdLst>
                    <a:gd name="T0" fmla="*/ 6 w 3"/>
                    <a:gd name="T1" fmla="*/ 0 h 8"/>
                    <a:gd name="T2" fmla="*/ 6 w 3"/>
                    <a:gd name="T3" fmla="*/ 0 h 8"/>
                    <a:gd name="T4" fmla="*/ 6 w 3"/>
                    <a:gd name="T5" fmla="*/ 0 h 8"/>
                    <a:gd name="T6" fmla="*/ 6 w 3"/>
                    <a:gd name="T7" fmla="*/ 0 h 8"/>
                    <a:gd name="T8" fmla="*/ 6 w 3"/>
                    <a:gd name="T9" fmla="*/ 0 h 8"/>
                    <a:gd name="T10" fmla="*/ 6 w 3"/>
                    <a:gd name="T11" fmla="*/ 0 h 8"/>
                    <a:gd name="T12" fmla="*/ 6 w 3"/>
                    <a:gd name="T13" fmla="*/ 0 h 8"/>
                    <a:gd name="T14" fmla="*/ 0 w 3"/>
                    <a:gd name="T15" fmla="*/ 6 h 8"/>
                    <a:gd name="T16" fmla="*/ 0 w 3"/>
                    <a:gd name="T17" fmla="*/ 12 h 8"/>
                    <a:gd name="T18" fmla="*/ 0 w 3"/>
                    <a:gd name="T19" fmla="*/ 12 h 8"/>
                    <a:gd name="T20" fmla="*/ 0 w 3"/>
                    <a:gd name="T21" fmla="*/ 18 h 8"/>
                    <a:gd name="T22" fmla="*/ 0 w 3"/>
                    <a:gd name="T23" fmla="*/ 24 h 8"/>
                    <a:gd name="T24" fmla="*/ 0 w 3"/>
                    <a:gd name="T25" fmla="*/ 30 h 8"/>
                    <a:gd name="T26" fmla="*/ 0 w 3"/>
                    <a:gd name="T27" fmla="*/ 36 h 8"/>
                    <a:gd name="T28" fmla="*/ 0 w 3"/>
                    <a:gd name="T29" fmla="*/ 36 h 8"/>
                    <a:gd name="T30" fmla="*/ 0 w 3"/>
                    <a:gd name="T31" fmla="*/ 42 h 8"/>
                    <a:gd name="T32" fmla="*/ 6 w 3"/>
                    <a:gd name="T33" fmla="*/ 42 h 8"/>
                    <a:gd name="T34" fmla="*/ 6 w 3"/>
                    <a:gd name="T35" fmla="*/ 48 h 8"/>
                    <a:gd name="T36" fmla="*/ 6 w 3"/>
                    <a:gd name="T37" fmla="*/ 48 h 8"/>
                    <a:gd name="T38" fmla="*/ 6 w 3"/>
                    <a:gd name="T39" fmla="*/ 48 h 8"/>
                    <a:gd name="T40" fmla="*/ 6 w 3"/>
                    <a:gd name="T41" fmla="*/ 48 h 8"/>
                    <a:gd name="T42" fmla="*/ 6 w 3"/>
                    <a:gd name="T43" fmla="*/ 48 h 8"/>
                    <a:gd name="T44" fmla="*/ 6 w 3"/>
                    <a:gd name="T45" fmla="*/ 48 h 8"/>
                    <a:gd name="T46" fmla="*/ 6 w 3"/>
                    <a:gd name="T47" fmla="*/ 48 h 8"/>
                    <a:gd name="T48" fmla="*/ 12 w 3"/>
                    <a:gd name="T49" fmla="*/ 48 h 8"/>
                    <a:gd name="T50" fmla="*/ 12 w 3"/>
                    <a:gd name="T51" fmla="*/ 48 h 8"/>
                    <a:gd name="T52" fmla="*/ 12 w 3"/>
                    <a:gd name="T53" fmla="*/ 48 h 8"/>
                    <a:gd name="T54" fmla="*/ 12 w 3"/>
                    <a:gd name="T55" fmla="*/ 48 h 8"/>
                    <a:gd name="T56" fmla="*/ 12 w 3"/>
                    <a:gd name="T57" fmla="*/ 42 h 8"/>
                    <a:gd name="T58" fmla="*/ 12 w 3"/>
                    <a:gd name="T59" fmla="*/ 42 h 8"/>
                    <a:gd name="T60" fmla="*/ 12 w 3"/>
                    <a:gd name="T61" fmla="*/ 36 h 8"/>
                    <a:gd name="T62" fmla="*/ 18 w 3"/>
                    <a:gd name="T63" fmla="*/ 36 h 8"/>
                    <a:gd name="T64" fmla="*/ 18 w 3"/>
                    <a:gd name="T65" fmla="*/ 30 h 8"/>
                    <a:gd name="T66" fmla="*/ 18 w 3"/>
                    <a:gd name="T67" fmla="*/ 24 h 8"/>
                    <a:gd name="T68" fmla="*/ 18 w 3"/>
                    <a:gd name="T69" fmla="*/ 18 h 8"/>
                    <a:gd name="T70" fmla="*/ 18 w 3"/>
                    <a:gd name="T71" fmla="*/ 12 h 8"/>
                    <a:gd name="T72" fmla="*/ 12 w 3"/>
                    <a:gd name="T73" fmla="*/ 12 h 8"/>
                    <a:gd name="T74" fmla="*/ 12 w 3"/>
                    <a:gd name="T75" fmla="*/ 6 h 8"/>
                    <a:gd name="T76" fmla="*/ 12 w 3"/>
                    <a:gd name="T77" fmla="*/ 0 h 8"/>
                    <a:gd name="T78" fmla="*/ 12 w 3"/>
                    <a:gd name="T79" fmla="*/ 0 h 8"/>
                    <a:gd name="T80" fmla="*/ 12 w 3"/>
                    <a:gd name="T81" fmla="*/ 0 h 8"/>
                    <a:gd name="T82" fmla="*/ 12 w 3"/>
                    <a:gd name="T83" fmla="*/ 0 h 8"/>
                    <a:gd name="T84" fmla="*/ 12 w 3"/>
                    <a:gd name="T85" fmla="*/ 0 h 8"/>
                    <a:gd name="T86" fmla="*/ 6 w 3"/>
                    <a:gd name="T87" fmla="*/ 0 h 8"/>
                    <a:gd name="T88" fmla="*/ 6 w 3"/>
                    <a:gd name="T89" fmla="*/ 0 h 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8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1" y="7"/>
                      </a:lnTo>
                      <a:lnTo>
                        <a:pt x="1" y="8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2" name="Freeform 332"/>
                <p:cNvSpPr>
                  <a:spLocks/>
                </p:cNvSpPr>
                <p:nvPr/>
              </p:nvSpPr>
              <p:spPr bwMode="auto">
                <a:xfrm>
                  <a:off x="2009" y="3504"/>
                  <a:ext cx="18" cy="54"/>
                </a:xfrm>
                <a:custGeom>
                  <a:avLst/>
                  <a:gdLst>
                    <a:gd name="T0" fmla="*/ 6 w 3"/>
                    <a:gd name="T1" fmla="*/ 0 h 9"/>
                    <a:gd name="T2" fmla="*/ 6 w 3"/>
                    <a:gd name="T3" fmla="*/ 0 h 9"/>
                    <a:gd name="T4" fmla="*/ 6 w 3"/>
                    <a:gd name="T5" fmla="*/ 0 h 9"/>
                    <a:gd name="T6" fmla="*/ 6 w 3"/>
                    <a:gd name="T7" fmla="*/ 0 h 9"/>
                    <a:gd name="T8" fmla="*/ 6 w 3"/>
                    <a:gd name="T9" fmla="*/ 0 h 9"/>
                    <a:gd name="T10" fmla="*/ 6 w 3"/>
                    <a:gd name="T11" fmla="*/ 0 h 9"/>
                    <a:gd name="T12" fmla="*/ 0 w 3"/>
                    <a:gd name="T13" fmla="*/ 6 h 9"/>
                    <a:gd name="T14" fmla="*/ 0 w 3"/>
                    <a:gd name="T15" fmla="*/ 6 h 9"/>
                    <a:gd name="T16" fmla="*/ 0 w 3"/>
                    <a:gd name="T17" fmla="*/ 12 h 9"/>
                    <a:gd name="T18" fmla="*/ 0 w 3"/>
                    <a:gd name="T19" fmla="*/ 18 h 9"/>
                    <a:gd name="T20" fmla="*/ 0 w 3"/>
                    <a:gd name="T21" fmla="*/ 18 h 9"/>
                    <a:gd name="T22" fmla="*/ 0 w 3"/>
                    <a:gd name="T23" fmla="*/ 24 h 9"/>
                    <a:gd name="T24" fmla="*/ 0 w 3"/>
                    <a:gd name="T25" fmla="*/ 30 h 9"/>
                    <a:gd name="T26" fmla="*/ 0 w 3"/>
                    <a:gd name="T27" fmla="*/ 36 h 9"/>
                    <a:gd name="T28" fmla="*/ 0 w 3"/>
                    <a:gd name="T29" fmla="*/ 42 h 9"/>
                    <a:gd name="T30" fmla="*/ 0 w 3"/>
                    <a:gd name="T31" fmla="*/ 48 h 9"/>
                    <a:gd name="T32" fmla="*/ 0 w 3"/>
                    <a:gd name="T33" fmla="*/ 48 h 9"/>
                    <a:gd name="T34" fmla="*/ 6 w 3"/>
                    <a:gd name="T35" fmla="*/ 48 h 9"/>
                    <a:gd name="T36" fmla="*/ 6 w 3"/>
                    <a:gd name="T37" fmla="*/ 48 h 9"/>
                    <a:gd name="T38" fmla="*/ 6 w 3"/>
                    <a:gd name="T39" fmla="*/ 54 h 9"/>
                    <a:gd name="T40" fmla="*/ 6 w 3"/>
                    <a:gd name="T41" fmla="*/ 54 h 9"/>
                    <a:gd name="T42" fmla="*/ 6 w 3"/>
                    <a:gd name="T43" fmla="*/ 54 h 9"/>
                    <a:gd name="T44" fmla="*/ 6 w 3"/>
                    <a:gd name="T45" fmla="*/ 54 h 9"/>
                    <a:gd name="T46" fmla="*/ 6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48 h 9"/>
                    <a:gd name="T54" fmla="*/ 12 w 3"/>
                    <a:gd name="T55" fmla="*/ 48 h 9"/>
                    <a:gd name="T56" fmla="*/ 12 w 3"/>
                    <a:gd name="T57" fmla="*/ 48 h 9"/>
                    <a:gd name="T58" fmla="*/ 12 w 3"/>
                    <a:gd name="T59" fmla="*/ 48 h 9"/>
                    <a:gd name="T60" fmla="*/ 12 w 3"/>
                    <a:gd name="T61" fmla="*/ 42 h 9"/>
                    <a:gd name="T62" fmla="*/ 18 w 3"/>
                    <a:gd name="T63" fmla="*/ 36 h 9"/>
                    <a:gd name="T64" fmla="*/ 18 w 3"/>
                    <a:gd name="T65" fmla="*/ 30 h 9"/>
                    <a:gd name="T66" fmla="*/ 18 w 3"/>
                    <a:gd name="T67" fmla="*/ 24 h 9"/>
                    <a:gd name="T68" fmla="*/ 18 w 3"/>
                    <a:gd name="T69" fmla="*/ 18 h 9"/>
                    <a:gd name="T70" fmla="*/ 18 w 3"/>
                    <a:gd name="T71" fmla="*/ 18 h 9"/>
                    <a:gd name="T72" fmla="*/ 12 w 3"/>
                    <a:gd name="T73" fmla="*/ 12 h 9"/>
                    <a:gd name="T74" fmla="*/ 12 w 3"/>
                    <a:gd name="T75" fmla="*/ 6 h 9"/>
                    <a:gd name="T76" fmla="*/ 12 w 3"/>
                    <a:gd name="T77" fmla="*/ 6 h 9"/>
                    <a:gd name="T78" fmla="*/ 12 w 3"/>
                    <a:gd name="T79" fmla="*/ 0 h 9"/>
                    <a:gd name="T80" fmla="*/ 12 w 3"/>
                    <a:gd name="T81" fmla="*/ 0 h 9"/>
                    <a:gd name="T82" fmla="*/ 12 w 3"/>
                    <a:gd name="T83" fmla="*/ 0 h 9"/>
                    <a:gd name="T84" fmla="*/ 12 w 3"/>
                    <a:gd name="T85" fmla="*/ 0 h 9"/>
                    <a:gd name="T86" fmla="*/ 6 w 3"/>
                    <a:gd name="T87" fmla="*/ 0 h 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3" name="Freeform 333"/>
                <p:cNvSpPr>
                  <a:spLocks/>
                </p:cNvSpPr>
                <p:nvPr/>
              </p:nvSpPr>
              <p:spPr bwMode="auto">
                <a:xfrm>
                  <a:off x="2009" y="3504"/>
                  <a:ext cx="18" cy="54"/>
                </a:xfrm>
                <a:custGeom>
                  <a:avLst/>
                  <a:gdLst>
                    <a:gd name="T0" fmla="*/ 6 w 3"/>
                    <a:gd name="T1" fmla="*/ 0 h 9"/>
                    <a:gd name="T2" fmla="*/ 6 w 3"/>
                    <a:gd name="T3" fmla="*/ 0 h 9"/>
                    <a:gd name="T4" fmla="*/ 6 w 3"/>
                    <a:gd name="T5" fmla="*/ 0 h 9"/>
                    <a:gd name="T6" fmla="*/ 6 w 3"/>
                    <a:gd name="T7" fmla="*/ 0 h 9"/>
                    <a:gd name="T8" fmla="*/ 6 w 3"/>
                    <a:gd name="T9" fmla="*/ 0 h 9"/>
                    <a:gd name="T10" fmla="*/ 6 w 3"/>
                    <a:gd name="T11" fmla="*/ 0 h 9"/>
                    <a:gd name="T12" fmla="*/ 0 w 3"/>
                    <a:gd name="T13" fmla="*/ 6 h 9"/>
                    <a:gd name="T14" fmla="*/ 0 w 3"/>
                    <a:gd name="T15" fmla="*/ 6 h 9"/>
                    <a:gd name="T16" fmla="*/ 0 w 3"/>
                    <a:gd name="T17" fmla="*/ 12 h 9"/>
                    <a:gd name="T18" fmla="*/ 0 w 3"/>
                    <a:gd name="T19" fmla="*/ 18 h 9"/>
                    <a:gd name="T20" fmla="*/ 0 w 3"/>
                    <a:gd name="T21" fmla="*/ 18 h 9"/>
                    <a:gd name="T22" fmla="*/ 0 w 3"/>
                    <a:gd name="T23" fmla="*/ 24 h 9"/>
                    <a:gd name="T24" fmla="*/ 0 w 3"/>
                    <a:gd name="T25" fmla="*/ 30 h 9"/>
                    <a:gd name="T26" fmla="*/ 0 w 3"/>
                    <a:gd name="T27" fmla="*/ 36 h 9"/>
                    <a:gd name="T28" fmla="*/ 0 w 3"/>
                    <a:gd name="T29" fmla="*/ 42 h 9"/>
                    <a:gd name="T30" fmla="*/ 0 w 3"/>
                    <a:gd name="T31" fmla="*/ 48 h 9"/>
                    <a:gd name="T32" fmla="*/ 0 w 3"/>
                    <a:gd name="T33" fmla="*/ 48 h 9"/>
                    <a:gd name="T34" fmla="*/ 6 w 3"/>
                    <a:gd name="T35" fmla="*/ 48 h 9"/>
                    <a:gd name="T36" fmla="*/ 6 w 3"/>
                    <a:gd name="T37" fmla="*/ 48 h 9"/>
                    <a:gd name="T38" fmla="*/ 6 w 3"/>
                    <a:gd name="T39" fmla="*/ 54 h 9"/>
                    <a:gd name="T40" fmla="*/ 6 w 3"/>
                    <a:gd name="T41" fmla="*/ 54 h 9"/>
                    <a:gd name="T42" fmla="*/ 6 w 3"/>
                    <a:gd name="T43" fmla="*/ 54 h 9"/>
                    <a:gd name="T44" fmla="*/ 6 w 3"/>
                    <a:gd name="T45" fmla="*/ 54 h 9"/>
                    <a:gd name="T46" fmla="*/ 6 w 3"/>
                    <a:gd name="T47" fmla="*/ 54 h 9"/>
                    <a:gd name="T48" fmla="*/ 12 w 3"/>
                    <a:gd name="T49" fmla="*/ 54 h 9"/>
                    <a:gd name="T50" fmla="*/ 12 w 3"/>
                    <a:gd name="T51" fmla="*/ 54 h 9"/>
                    <a:gd name="T52" fmla="*/ 12 w 3"/>
                    <a:gd name="T53" fmla="*/ 48 h 9"/>
                    <a:gd name="T54" fmla="*/ 12 w 3"/>
                    <a:gd name="T55" fmla="*/ 48 h 9"/>
                    <a:gd name="T56" fmla="*/ 12 w 3"/>
                    <a:gd name="T57" fmla="*/ 48 h 9"/>
                    <a:gd name="T58" fmla="*/ 12 w 3"/>
                    <a:gd name="T59" fmla="*/ 48 h 9"/>
                    <a:gd name="T60" fmla="*/ 12 w 3"/>
                    <a:gd name="T61" fmla="*/ 42 h 9"/>
                    <a:gd name="T62" fmla="*/ 18 w 3"/>
                    <a:gd name="T63" fmla="*/ 36 h 9"/>
                    <a:gd name="T64" fmla="*/ 18 w 3"/>
                    <a:gd name="T65" fmla="*/ 30 h 9"/>
                    <a:gd name="T66" fmla="*/ 18 w 3"/>
                    <a:gd name="T67" fmla="*/ 24 h 9"/>
                    <a:gd name="T68" fmla="*/ 18 w 3"/>
                    <a:gd name="T69" fmla="*/ 18 h 9"/>
                    <a:gd name="T70" fmla="*/ 18 w 3"/>
                    <a:gd name="T71" fmla="*/ 18 h 9"/>
                    <a:gd name="T72" fmla="*/ 12 w 3"/>
                    <a:gd name="T73" fmla="*/ 12 h 9"/>
                    <a:gd name="T74" fmla="*/ 12 w 3"/>
                    <a:gd name="T75" fmla="*/ 6 h 9"/>
                    <a:gd name="T76" fmla="*/ 12 w 3"/>
                    <a:gd name="T77" fmla="*/ 6 h 9"/>
                    <a:gd name="T78" fmla="*/ 12 w 3"/>
                    <a:gd name="T79" fmla="*/ 0 h 9"/>
                    <a:gd name="T80" fmla="*/ 12 w 3"/>
                    <a:gd name="T81" fmla="*/ 0 h 9"/>
                    <a:gd name="T82" fmla="*/ 12 w 3"/>
                    <a:gd name="T83" fmla="*/ 0 h 9"/>
                    <a:gd name="T84" fmla="*/ 12 w 3"/>
                    <a:gd name="T85" fmla="*/ 0 h 9"/>
                    <a:gd name="T86" fmla="*/ 6 w 3"/>
                    <a:gd name="T87" fmla="*/ 0 h 9"/>
                    <a:gd name="T88" fmla="*/ 6 w 3"/>
                    <a:gd name="T89" fmla="*/ 0 h 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4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4" name="Freeform 334"/>
                <p:cNvSpPr>
                  <a:spLocks/>
                </p:cNvSpPr>
                <p:nvPr/>
              </p:nvSpPr>
              <p:spPr bwMode="auto">
                <a:xfrm>
                  <a:off x="1997" y="3486"/>
                  <a:ext cx="12" cy="54"/>
                </a:xfrm>
                <a:custGeom>
                  <a:avLst/>
                  <a:gdLst>
                    <a:gd name="T0" fmla="*/ 6 w 2"/>
                    <a:gd name="T1" fmla="*/ 0 h 9"/>
                    <a:gd name="T2" fmla="*/ 6 w 2"/>
                    <a:gd name="T3" fmla="*/ 0 h 9"/>
                    <a:gd name="T4" fmla="*/ 6 w 2"/>
                    <a:gd name="T5" fmla="*/ 0 h 9"/>
                    <a:gd name="T6" fmla="*/ 0 w 2"/>
                    <a:gd name="T7" fmla="*/ 0 h 9"/>
                    <a:gd name="T8" fmla="*/ 0 w 2"/>
                    <a:gd name="T9" fmla="*/ 0 h 9"/>
                    <a:gd name="T10" fmla="*/ 0 w 2"/>
                    <a:gd name="T11" fmla="*/ 6 h 9"/>
                    <a:gd name="T12" fmla="*/ 0 w 2"/>
                    <a:gd name="T13" fmla="*/ 6 h 9"/>
                    <a:gd name="T14" fmla="*/ 0 w 2"/>
                    <a:gd name="T15" fmla="*/ 6 h 9"/>
                    <a:gd name="T16" fmla="*/ 0 w 2"/>
                    <a:gd name="T17" fmla="*/ 12 h 9"/>
                    <a:gd name="T18" fmla="*/ 0 w 2"/>
                    <a:gd name="T19" fmla="*/ 18 h 9"/>
                    <a:gd name="T20" fmla="*/ 0 w 2"/>
                    <a:gd name="T21" fmla="*/ 18 h 9"/>
                    <a:gd name="T22" fmla="*/ 0 w 2"/>
                    <a:gd name="T23" fmla="*/ 24 h 9"/>
                    <a:gd name="T24" fmla="*/ 0 w 2"/>
                    <a:gd name="T25" fmla="*/ 30 h 9"/>
                    <a:gd name="T26" fmla="*/ 0 w 2"/>
                    <a:gd name="T27" fmla="*/ 36 h 9"/>
                    <a:gd name="T28" fmla="*/ 0 w 2"/>
                    <a:gd name="T29" fmla="*/ 42 h 9"/>
                    <a:gd name="T30" fmla="*/ 0 w 2"/>
                    <a:gd name="T31" fmla="*/ 42 h 9"/>
                    <a:gd name="T32" fmla="*/ 0 w 2"/>
                    <a:gd name="T33" fmla="*/ 48 h 9"/>
                    <a:gd name="T34" fmla="*/ 0 w 2"/>
                    <a:gd name="T35" fmla="*/ 48 h 9"/>
                    <a:gd name="T36" fmla="*/ 0 w 2"/>
                    <a:gd name="T37" fmla="*/ 48 h 9"/>
                    <a:gd name="T38" fmla="*/ 0 w 2"/>
                    <a:gd name="T39" fmla="*/ 48 h 9"/>
                    <a:gd name="T40" fmla="*/ 6 w 2"/>
                    <a:gd name="T41" fmla="*/ 54 h 9"/>
                    <a:gd name="T42" fmla="*/ 6 w 2"/>
                    <a:gd name="T43" fmla="*/ 54 h 9"/>
                    <a:gd name="T44" fmla="*/ 6 w 2"/>
                    <a:gd name="T45" fmla="*/ 54 h 9"/>
                    <a:gd name="T46" fmla="*/ 6 w 2"/>
                    <a:gd name="T47" fmla="*/ 54 h 9"/>
                    <a:gd name="T48" fmla="*/ 6 w 2"/>
                    <a:gd name="T49" fmla="*/ 54 h 9"/>
                    <a:gd name="T50" fmla="*/ 6 w 2"/>
                    <a:gd name="T51" fmla="*/ 48 h 9"/>
                    <a:gd name="T52" fmla="*/ 6 w 2"/>
                    <a:gd name="T53" fmla="*/ 48 h 9"/>
                    <a:gd name="T54" fmla="*/ 6 w 2"/>
                    <a:gd name="T55" fmla="*/ 48 h 9"/>
                    <a:gd name="T56" fmla="*/ 6 w 2"/>
                    <a:gd name="T57" fmla="*/ 48 h 9"/>
                    <a:gd name="T58" fmla="*/ 6 w 2"/>
                    <a:gd name="T59" fmla="*/ 42 h 9"/>
                    <a:gd name="T60" fmla="*/ 12 w 2"/>
                    <a:gd name="T61" fmla="*/ 42 h 9"/>
                    <a:gd name="T62" fmla="*/ 12 w 2"/>
                    <a:gd name="T63" fmla="*/ 36 h 9"/>
                    <a:gd name="T64" fmla="*/ 12 w 2"/>
                    <a:gd name="T65" fmla="*/ 30 h 9"/>
                    <a:gd name="T66" fmla="*/ 12 w 2"/>
                    <a:gd name="T67" fmla="*/ 24 h 9"/>
                    <a:gd name="T68" fmla="*/ 12 w 2"/>
                    <a:gd name="T69" fmla="*/ 18 h 9"/>
                    <a:gd name="T70" fmla="*/ 12 w 2"/>
                    <a:gd name="T71" fmla="*/ 18 h 9"/>
                    <a:gd name="T72" fmla="*/ 12 w 2"/>
                    <a:gd name="T73" fmla="*/ 12 h 9"/>
                    <a:gd name="T74" fmla="*/ 6 w 2"/>
                    <a:gd name="T75" fmla="*/ 6 h 9"/>
                    <a:gd name="T76" fmla="*/ 6 w 2"/>
                    <a:gd name="T77" fmla="*/ 6 h 9"/>
                    <a:gd name="T78" fmla="*/ 6 w 2"/>
                    <a:gd name="T79" fmla="*/ 6 h 9"/>
                    <a:gd name="T80" fmla="*/ 6 w 2"/>
                    <a:gd name="T81" fmla="*/ 0 h 9"/>
                    <a:gd name="T82" fmla="*/ 6 w 2"/>
                    <a:gd name="T83" fmla="*/ 0 h 9"/>
                    <a:gd name="T84" fmla="*/ 6 w 2"/>
                    <a:gd name="T85" fmla="*/ 0 h 9"/>
                    <a:gd name="T86" fmla="*/ 6 w 2"/>
                    <a:gd name="T87" fmla="*/ 0 h 9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5" name="Freeform 335"/>
                <p:cNvSpPr>
                  <a:spLocks/>
                </p:cNvSpPr>
                <p:nvPr/>
              </p:nvSpPr>
              <p:spPr bwMode="auto">
                <a:xfrm>
                  <a:off x="1997" y="3486"/>
                  <a:ext cx="12" cy="54"/>
                </a:xfrm>
                <a:custGeom>
                  <a:avLst/>
                  <a:gdLst>
                    <a:gd name="T0" fmla="*/ 6 w 2"/>
                    <a:gd name="T1" fmla="*/ 0 h 9"/>
                    <a:gd name="T2" fmla="*/ 6 w 2"/>
                    <a:gd name="T3" fmla="*/ 0 h 9"/>
                    <a:gd name="T4" fmla="*/ 6 w 2"/>
                    <a:gd name="T5" fmla="*/ 0 h 9"/>
                    <a:gd name="T6" fmla="*/ 0 w 2"/>
                    <a:gd name="T7" fmla="*/ 0 h 9"/>
                    <a:gd name="T8" fmla="*/ 0 w 2"/>
                    <a:gd name="T9" fmla="*/ 0 h 9"/>
                    <a:gd name="T10" fmla="*/ 0 w 2"/>
                    <a:gd name="T11" fmla="*/ 6 h 9"/>
                    <a:gd name="T12" fmla="*/ 0 w 2"/>
                    <a:gd name="T13" fmla="*/ 6 h 9"/>
                    <a:gd name="T14" fmla="*/ 0 w 2"/>
                    <a:gd name="T15" fmla="*/ 6 h 9"/>
                    <a:gd name="T16" fmla="*/ 0 w 2"/>
                    <a:gd name="T17" fmla="*/ 12 h 9"/>
                    <a:gd name="T18" fmla="*/ 0 w 2"/>
                    <a:gd name="T19" fmla="*/ 18 h 9"/>
                    <a:gd name="T20" fmla="*/ 0 w 2"/>
                    <a:gd name="T21" fmla="*/ 18 h 9"/>
                    <a:gd name="T22" fmla="*/ 0 w 2"/>
                    <a:gd name="T23" fmla="*/ 24 h 9"/>
                    <a:gd name="T24" fmla="*/ 0 w 2"/>
                    <a:gd name="T25" fmla="*/ 30 h 9"/>
                    <a:gd name="T26" fmla="*/ 0 w 2"/>
                    <a:gd name="T27" fmla="*/ 36 h 9"/>
                    <a:gd name="T28" fmla="*/ 0 w 2"/>
                    <a:gd name="T29" fmla="*/ 42 h 9"/>
                    <a:gd name="T30" fmla="*/ 0 w 2"/>
                    <a:gd name="T31" fmla="*/ 42 h 9"/>
                    <a:gd name="T32" fmla="*/ 0 w 2"/>
                    <a:gd name="T33" fmla="*/ 48 h 9"/>
                    <a:gd name="T34" fmla="*/ 0 w 2"/>
                    <a:gd name="T35" fmla="*/ 48 h 9"/>
                    <a:gd name="T36" fmla="*/ 0 w 2"/>
                    <a:gd name="T37" fmla="*/ 48 h 9"/>
                    <a:gd name="T38" fmla="*/ 0 w 2"/>
                    <a:gd name="T39" fmla="*/ 48 h 9"/>
                    <a:gd name="T40" fmla="*/ 6 w 2"/>
                    <a:gd name="T41" fmla="*/ 54 h 9"/>
                    <a:gd name="T42" fmla="*/ 6 w 2"/>
                    <a:gd name="T43" fmla="*/ 54 h 9"/>
                    <a:gd name="T44" fmla="*/ 6 w 2"/>
                    <a:gd name="T45" fmla="*/ 54 h 9"/>
                    <a:gd name="T46" fmla="*/ 6 w 2"/>
                    <a:gd name="T47" fmla="*/ 54 h 9"/>
                    <a:gd name="T48" fmla="*/ 6 w 2"/>
                    <a:gd name="T49" fmla="*/ 54 h 9"/>
                    <a:gd name="T50" fmla="*/ 6 w 2"/>
                    <a:gd name="T51" fmla="*/ 48 h 9"/>
                    <a:gd name="T52" fmla="*/ 6 w 2"/>
                    <a:gd name="T53" fmla="*/ 48 h 9"/>
                    <a:gd name="T54" fmla="*/ 6 w 2"/>
                    <a:gd name="T55" fmla="*/ 48 h 9"/>
                    <a:gd name="T56" fmla="*/ 6 w 2"/>
                    <a:gd name="T57" fmla="*/ 48 h 9"/>
                    <a:gd name="T58" fmla="*/ 6 w 2"/>
                    <a:gd name="T59" fmla="*/ 42 h 9"/>
                    <a:gd name="T60" fmla="*/ 12 w 2"/>
                    <a:gd name="T61" fmla="*/ 42 h 9"/>
                    <a:gd name="T62" fmla="*/ 12 w 2"/>
                    <a:gd name="T63" fmla="*/ 36 h 9"/>
                    <a:gd name="T64" fmla="*/ 12 w 2"/>
                    <a:gd name="T65" fmla="*/ 30 h 9"/>
                    <a:gd name="T66" fmla="*/ 12 w 2"/>
                    <a:gd name="T67" fmla="*/ 24 h 9"/>
                    <a:gd name="T68" fmla="*/ 12 w 2"/>
                    <a:gd name="T69" fmla="*/ 18 h 9"/>
                    <a:gd name="T70" fmla="*/ 12 w 2"/>
                    <a:gd name="T71" fmla="*/ 18 h 9"/>
                    <a:gd name="T72" fmla="*/ 12 w 2"/>
                    <a:gd name="T73" fmla="*/ 12 h 9"/>
                    <a:gd name="T74" fmla="*/ 6 w 2"/>
                    <a:gd name="T75" fmla="*/ 6 h 9"/>
                    <a:gd name="T76" fmla="*/ 6 w 2"/>
                    <a:gd name="T77" fmla="*/ 6 h 9"/>
                    <a:gd name="T78" fmla="*/ 6 w 2"/>
                    <a:gd name="T79" fmla="*/ 6 h 9"/>
                    <a:gd name="T80" fmla="*/ 6 w 2"/>
                    <a:gd name="T81" fmla="*/ 0 h 9"/>
                    <a:gd name="T82" fmla="*/ 6 w 2"/>
                    <a:gd name="T83" fmla="*/ 0 h 9"/>
                    <a:gd name="T84" fmla="*/ 6 w 2"/>
                    <a:gd name="T85" fmla="*/ 0 h 9"/>
                    <a:gd name="T86" fmla="*/ 6 w 2"/>
                    <a:gd name="T87" fmla="*/ 0 h 9"/>
                    <a:gd name="T88" fmla="*/ 6 w 2"/>
                    <a:gd name="T89" fmla="*/ 0 h 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" h="9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" name="Freeform 336"/>
                <p:cNvSpPr>
                  <a:spLocks/>
                </p:cNvSpPr>
                <p:nvPr/>
              </p:nvSpPr>
              <p:spPr bwMode="auto">
                <a:xfrm>
                  <a:off x="2093" y="3486"/>
                  <a:ext cx="12" cy="36"/>
                </a:xfrm>
                <a:custGeom>
                  <a:avLst/>
                  <a:gdLst>
                    <a:gd name="T0" fmla="*/ 6 w 2"/>
                    <a:gd name="T1" fmla="*/ 0 h 6"/>
                    <a:gd name="T2" fmla="*/ 6 w 2"/>
                    <a:gd name="T3" fmla="*/ 0 h 6"/>
                    <a:gd name="T4" fmla="*/ 6 w 2"/>
                    <a:gd name="T5" fmla="*/ 0 h 6"/>
                    <a:gd name="T6" fmla="*/ 6 w 2"/>
                    <a:gd name="T7" fmla="*/ 6 h 6"/>
                    <a:gd name="T8" fmla="*/ 6 w 2"/>
                    <a:gd name="T9" fmla="*/ 6 h 6"/>
                    <a:gd name="T10" fmla="*/ 0 w 2"/>
                    <a:gd name="T11" fmla="*/ 12 h 6"/>
                    <a:gd name="T12" fmla="*/ 0 w 2"/>
                    <a:gd name="T13" fmla="*/ 12 h 6"/>
                    <a:gd name="T14" fmla="*/ 0 w 2"/>
                    <a:gd name="T15" fmla="*/ 18 h 6"/>
                    <a:gd name="T16" fmla="*/ 0 w 2"/>
                    <a:gd name="T17" fmla="*/ 18 h 6"/>
                    <a:gd name="T18" fmla="*/ 0 w 2"/>
                    <a:gd name="T19" fmla="*/ 24 h 6"/>
                    <a:gd name="T20" fmla="*/ 0 w 2"/>
                    <a:gd name="T21" fmla="*/ 24 h 6"/>
                    <a:gd name="T22" fmla="*/ 0 w 2"/>
                    <a:gd name="T23" fmla="*/ 30 h 6"/>
                    <a:gd name="T24" fmla="*/ 6 w 2"/>
                    <a:gd name="T25" fmla="*/ 30 h 6"/>
                    <a:gd name="T26" fmla="*/ 6 w 2"/>
                    <a:gd name="T27" fmla="*/ 36 h 6"/>
                    <a:gd name="T28" fmla="*/ 6 w 2"/>
                    <a:gd name="T29" fmla="*/ 36 h 6"/>
                    <a:gd name="T30" fmla="*/ 6 w 2"/>
                    <a:gd name="T31" fmla="*/ 36 h 6"/>
                    <a:gd name="T32" fmla="*/ 6 w 2"/>
                    <a:gd name="T33" fmla="*/ 36 h 6"/>
                    <a:gd name="T34" fmla="*/ 6 w 2"/>
                    <a:gd name="T35" fmla="*/ 36 h 6"/>
                    <a:gd name="T36" fmla="*/ 12 w 2"/>
                    <a:gd name="T37" fmla="*/ 36 h 6"/>
                    <a:gd name="T38" fmla="*/ 12 w 2"/>
                    <a:gd name="T39" fmla="*/ 36 h 6"/>
                    <a:gd name="T40" fmla="*/ 12 w 2"/>
                    <a:gd name="T41" fmla="*/ 30 h 6"/>
                    <a:gd name="T42" fmla="*/ 12 w 2"/>
                    <a:gd name="T43" fmla="*/ 30 h 6"/>
                    <a:gd name="T44" fmla="*/ 12 w 2"/>
                    <a:gd name="T45" fmla="*/ 24 h 6"/>
                    <a:gd name="T46" fmla="*/ 12 w 2"/>
                    <a:gd name="T47" fmla="*/ 24 h 6"/>
                    <a:gd name="T48" fmla="*/ 12 w 2"/>
                    <a:gd name="T49" fmla="*/ 18 h 6"/>
                    <a:gd name="T50" fmla="*/ 12 w 2"/>
                    <a:gd name="T51" fmla="*/ 18 h 6"/>
                    <a:gd name="T52" fmla="*/ 12 w 2"/>
                    <a:gd name="T53" fmla="*/ 12 h 6"/>
                    <a:gd name="T54" fmla="*/ 12 w 2"/>
                    <a:gd name="T55" fmla="*/ 12 h 6"/>
                    <a:gd name="T56" fmla="*/ 12 w 2"/>
                    <a:gd name="T57" fmla="*/ 6 h 6"/>
                    <a:gd name="T58" fmla="*/ 12 w 2"/>
                    <a:gd name="T59" fmla="*/ 6 h 6"/>
                    <a:gd name="T60" fmla="*/ 12 w 2"/>
                    <a:gd name="T61" fmla="*/ 0 h 6"/>
                    <a:gd name="T62" fmla="*/ 6 w 2"/>
                    <a:gd name="T63" fmla="*/ 0 h 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" h="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" name="Freeform 337"/>
                <p:cNvSpPr>
                  <a:spLocks/>
                </p:cNvSpPr>
                <p:nvPr/>
              </p:nvSpPr>
              <p:spPr bwMode="auto">
                <a:xfrm>
                  <a:off x="2093" y="3486"/>
                  <a:ext cx="12" cy="36"/>
                </a:xfrm>
                <a:custGeom>
                  <a:avLst/>
                  <a:gdLst>
                    <a:gd name="T0" fmla="*/ 6 w 2"/>
                    <a:gd name="T1" fmla="*/ 0 h 6"/>
                    <a:gd name="T2" fmla="*/ 6 w 2"/>
                    <a:gd name="T3" fmla="*/ 0 h 6"/>
                    <a:gd name="T4" fmla="*/ 6 w 2"/>
                    <a:gd name="T5" fmla="*/ 0 h 6"/>
                    <a:gd name="T6" fmla="*/ 6 w 2"/>
                    <a:gd name="T7" fmla="*/ 6 h 6"/>
                    <a:gd name="T8" fmla="*/ 6 w 2"/>
                    <a:gd name="T9" fmla="*/ 6 h 6"/>
                    <a:gd name="T10" fmla="*/ 0 w 2"/>
                    <a:gd name="T11" fmla="*/ 12 h 6"/>
                    <a:gd name="T12" fmla="*/ 0 w 2"/>
                    <a:gd name="T13" fmla="*/ 12 h 6"/>
                    <a:gd name="T14" fmla="*/ 0 w 2"/>
                    <a:gd name="T15" fmla="*/ 18 h 6"/>
                    <a:gd name="T16" fmla="*/ 0 w 2"/>
                    <a:gd name="T17" fmla="*/ 18 h 6"/>
                    <a:gd name="T18" fmla="*/ 0 w 2"/>
                    <a:gd name="T19" fmla="*/ 24 h 6"/>
                    <a:gd name="T20" fmla="*/ 0 w 2"/>
                    <a:gd name="T21" fmla="*/ 24 h 6"/>
                    <a:gd name="T22" fmla="*/ 0 w 2"/>
                    <a:gd name="T23" fmla="*/ 30 h 6"/>
                    <a:gd name="T24" fmla="*/ 6 w 2"/>
                    <a:gd name="T25" fmla="*/ 30 h 6"/>
                    <a:gd name="T26" fmla="*/ 6 w 2"/>
                    <a:gd name="T27" fmla="*/ 36 h 6"/>
                    <a:gd name="T28" fmla="*/ 6 w 2"/>
                    <a:gd name="T29" fmla="*/ 36 h 6"/>
                    <a:gd name="T30" fmla="*/ 6 w 2"/>
                    <a:gd name="T31" fmla="*/ 36 h 6"/>
                    <a:gd name="T32" fmla="*/ 6 w 2"/>
                    <a:gd name="T33" fmla="*/ 36 h 6"/>
                    <a:gd name="T34" fmla="*/ 6 w 2"/>
                    <a:gd name="T35" fmla="*/ 36 h 6"/>
                    <a:gd name="T36" fmla="*/ 12 w 2"/>
                    <a:gd name="T37" fmla="*/ 36 h 6"/>
                    <a:gd name="T38" fmla="*/ 12 w 2"/>
                    <a:gd name="T39" fmla="*/ 36 h 6"/>
                    <a:gd name="T40" fmla="*/ 12 w 2"/>
                    <a:gd name="T41" fmla="*/ 30 h 6"/>
                    <a:gd name="T42" fmla="*/ 12 w 2"/>
                    <a:gd name="T43" fmla="*/ 30 h 6"/>
                    <a:gd name="T44" fmla="*/ 12 w 2"/>
                    <a:gd name="T45" fmla="*/ 24 h 6"/>
                    <a:gd name="T46" fmla="*/ 12 w 2"/>
                    <a:gd name="T47" fmla="*/ 24 h 6"/>
                    <a:gd name="T48" fmla="*/ 12 w 2"/>
                    <a:gd name="T49" fmla="*/ 18 h 6"/>
                    <a:gd name="T50" fmla="*/ 12 w 2"/>
                    <a:gd name="T51" fmla="*/ 18 h 6"/>
                    <a:gd name="T52" fmla="*/ 12 w 2"/>
                    <a:gd name="T53" fmla="*/ 12 h 6"/>
                    <a:gd name="T54" fmla="*/ 12 w 2"/>
                    <a:gd name="T55" fmla="*/ 12 h 6"/>
                    <a:gd name="T56" fmla="*/ 12 w 2"/>
                    <a:gd name="T57" fmla="*/ 6 h 6"/>
                    <a:gd name="T58" fmla="*/ 12 w 2"/>
                    <a:gd name="T59" fmla="*/ 6 h 6"/>
                    <a:gd name="T60" fmla="*/ 12 w 2"/>
                    <a:gd name="T61" fmla="*/ 0 h 6"/>
                    <a:gd name="T62" fmla="*/ 6 w 2"/>
                    <a:gd name="T63" fmla="*/ 0 h 6"/>
                    <a:gd name="T64" fmla="*/ 6 w 2"/>
                    <a:gd name="T65" fmla="*/ 0 h 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" h="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8" name="Freeform 338"/>
                <p:cNvSpPr>
                  <a:spLocks/>
                </p:cNvSpPr>
                <p:nvPr/>
              </p:nvSpPr>
              <p:spPr bwMode="auto">
                <a:xfrm>
                  <a:off x="1973" y="3475"/>
                  <a:ext cx="450" cy="72"/>
                </a:xfrm>
                <a:custGeom>
                  <a:avLst/>
                  <a:gdLst>
                    <a:gd name="T0" fmla="*/ 0 w 75"/>
                    <a:gd name="T1" fmla="*/ 48 h 12"/>
                    <a:gd name="T2" fmla="*/ 42 w 75"/>
                    <a:gd name="T3" fmla="*/ 72 h 12"/>
                    <a:gd name="T4" fmla="*/ 96 w 75"/>
                    <a:gd name="T5" fmla="*/ 72 h 12"/>
                    <a:gd name="T6" fmla="*/ 114 w 75"/>
                    <a:gd name="T7" fmla="*/ 60 h 12"/>
                    <a:gd name="T8" fmla="*/ 174 w 75"/>
                    <a:gd name="T9" fmla="*/ 54 h 12"/>
                    <a:gd name="T10" fmla="*/ 186 w 75"/>
                    <a:gd name="T11" fmla="*/ 66 h 12"/>
                    <a:gd name="T12" fmla="*/ 372 w 75"/>
                    <a:gd name="T13" fmla="*/ 60 h 12"/>
                    <a:gd name="T14" fmla="*/ 390 w 75"/>
                    <a:gd name="T15" fmla="*/ 54 h 12"/>
                    <a:gd name="T16" fmla="*/ 444 w 75"/>
                    <a:gd name="T17" fmla="*/ 54 h 12"/>
                    <a:gd name="T18" fmla="*/ 450 w 75"/>
                    <a:gd name="T19" fmla="*/ 60 h 12"/>
                    <a:gd name="T20" fmla="*/ 444 w 75"/>
                    <a:gd name="T21" fmla="*/ 36 h 12"/>
                    <a:gd name="T22" fmla="*/ 426 w 75"/>
                    <a:gd name="T23" fmla="*/ 24 h 12"/>
                    <a:gd name="T24" fmla="*/ 378 w 75"/>
                    <a:gd name="T25" fmla="*/ 6 h 12"/>
                    <a:gd name="T26" fmla="*/ 336 w 75"/>
                    <a:gd name="T27" fmla="*/ 0 h 12"/>
                    <a:gd name="T28" fmla="*/ 90 w 75"/>
                    <a:gd name="T29" fmla="*/ 0 h 12"/>
                    <a:gd name="T30" fmla="*/ 18 w 75"/>
                    <a:gd name="T31" fmla="*/ 6 h 12"/>
                    <a:gd name="T32" fmla="*/ 12 w 75"/>
                    <a:gd name="T33" fmla="*/ 24 h 12"/>
                    <a:gd name="T34" fmla="*/ 0 w 75"/>
                    <a:gd name="T35" fmla="*/ 30 h 12"/>
                    <a:gd name="T36" fmla="*/ 0 w 75"/>
                    <a:gd name="T37" fmla="*/ 48 h 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75" h="12">
                      <a:moveTo>
                        <a:pt x="0" y="8"/>
                      </a:moveTo>
                      <a:lnTo>
                        <a:pt x="7" y="12"/>
                      </a:lnTo>
                      <a:lnTo>
                        <a:pt x="16" y="12"/>
                      </a:lnTo>
                      <a:lnTo>
                        <a:pt x="19" y="10"/>
                      </a:lnTo>
                      <a:lnTo>
                        <a:pt x="29" y="9"/>
                      </a:lnTo>
                      <a:lnTo>
                        <a:pt x="31" y="11"/>
                      </a:lnTo>
                      <a:lnTo>
                        <a:pt x="62" y="10"/>
                      </a:lnTo>
                      <a:lnTo>
                        <a:pt x="65" y="9"/>
                      </a:lnTo>
                      <a:lnTo>
                        <a:pt x="74" y="9"/>
                      </a:lnTo>
                      <a:lnTo>
                        <a:pt x="75" y="10"/>
                      </a:lnTo>
                      <a:lnTo>
                        <a:pt x="74" y="6"/>
                      </a:lnTo>
                      <a:lnTo>
                        <a:pt x="71" y="4"/>
                      </a:lnTo>
                      <a:lnTo>
                        <a:pt x="63" y="1"/>
                      </a:lnTo>
                      <a:lnTo>
                        <a:pt x="56" y="0"/>
                      </a:lnTo>
                      <a:lnTo>
                        <a:pt x="15" y="0"/>
                      </a:lnTo>
                      <a:lnTo>
                        <a:pt x="3" y="1"/>
                      </a:lnTo>
                      <a:lnTo>
                        <a:pt x="2" y="4"/>
                      </a:lnTo>
                      <a:lnTo>
                        <a:pt x="0" y="5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9" name="Freeform 339"/>
                <p:cNvSpPr>
                  <a:spLocks/>
                </p:cNvSpPr>
                <p:nvPr/>
              </p:nvSpPr>
              <p:spPr bwMode="auto">
                <a:xfrm>
                  <a:off x="2018" y="3430"/>
                  <a:ext cx="450" cy="72"/>
                </a:xfrm>
                <a:custGeom>
                  <a:avLst/>
                  <a:gdLst>
                    <a:gd name="T0" fmla="*/ 0 w 75"/>
                    <a:gd name="T1" fmla="*/ 48 h 12"/>
                    <a:gd name="T2" fmla="*/ 42 w 75"/>
                    <a:gd name="T3" fmla="*/ 72 h 12"/>
                    <a:gd name="T4" fmla="*/ 96 w 75"/>
                    <a:gd name="T5" fmla="*/ 72 h 12"/>
                    <a:gd name="T6" fmla="*/ 114 w 75"/>
                    <a:gd name="T7" fmla="*/ 60 h 12"/>
                    <a:gd name="T8" fmla="*/ 174 w 75"/>
                    <a:gd name="T9" fmla="*/ 54 h 12"/>
                    <a:gd name="T10" fmla="*/ 186 w 75"/>
                    <a:gd name="T11" fmla="*/ 66 h 12"/>
                    <a:gd name="T12" fmla="*/ 372 w 75"/>
                    <a:gd name="T13" fmla="*/ 60 h 12"/>
                    <a:gd name="T14" fmla="*/ 390 w 75"/>
                    <a:gd name="T15" fmla="*/ 54 h 12"/>
                    <a:gd name="T16" fmla="*/ 444 w 75"/>
                    <a:gd name="T17" fmla="*/ 54 h 12"/>
                    <a:gd name="T18" fmla="*/ 450 w 75"/>
                    <a:gd name="T19" fmla="*/ 60 h 12"/>
                    <a:gd name="T20" fmla="*/ 444 w 75"/>
                    <a:gd name="T21" fmla="*/ 36 h 12"/>
                    <a:gd name="T22" fmla="*/ 426 w 75"/>
                    <a:gd name="T23" fmla="*/ 24 h 12"/>
                    <a:gd name="T24" fmla="*/ 378 w 75"/>
                    <a:gd name="T25" fmla="*/ 6 h 12"/>
                    <a:gd name="T26" fmla="*/ 336 w 75"/>
                    <a:gd name="T27" fmla="*/ 0 h 12"/>
                    <a:gd name="T28" fmla="*/ 90 w 75"/>
                    <a:gd name="T29" fmla="*/ 0 h 12"/>
                    <a:gd name="T30" fmla="*/ 18 w 75"/>
                    <a:gd name="T31" fmla="*/ 6 h 12"/>
                    <a:gd name="T32" fmla="*/ 12 w 75"/>
                    <a:gd name="T33" fmla="*/ 24 h 12"/>
                    <a:gd name="T34" fmla="*/ 0 w 75"/>
                    <a:gd name="T35" fmla="*/ 30 h 12"/>
                    <a:gd name="T36" fmla="*/ 0 w 75"/>
                    <a:gd name="T37" fmla="*/ 48 h 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75" h="12">
                      <a:moveTo>
                        <a:pt x="0" y="8"/>
                      </a:moveTo>
                      <a:lnTo>
                        <a:pt x="7" y="12"/>
                      </a:lnTo>
                      <a:lnTo>
                        <a:pt x="16" y="12"/>
                      </a:lnTo>
                      <a:lnTo>
                        <a:pt x="19" y="10"/>
                      </a:lnTo>
                      <a:lnTo>
                        <a:pt x="29" y="9"/>
                      </a:lnTo>
                      <a:lnTo>
                        <a:pt x="31" y="11"/>
                      </a:lnTo>
                      <a:lnTo>
                        <a:pt x="62" y="10"/>
                      </a:lnTo>
                      <a:lnTo>
                        <a:pt x="65" y="9"/>
                      </a:lnTo>
                      <a:lnTo>
                        <a:pt x="74" y="9"/>
                      </a:lnTo>
                      <a:lnTo>
                        <a:pt x="75" y="10"/>
                      </a:lnTo>
                      <a:lnTo>
                        <a:pt x="74" y="6"/>
                      </a:lnTo>
                      <a:lnTo>
                        <a:pt x="71" y="4"/>
                      </a:lnTo>
                      <a:lnTo>
                        <a:pt x="63" y="1"/>
                      </a:lnTo>
                      <a:lnTo>
                        <a:pt x="56" y="0"/>
                      </a:lnTo>
                      <a:lnTo>
                        <a:pt x="15" y="0"/>
                      </a:lnTo>
                      <a:lnTo>
                        <a:pt x="3" y="1"/>
                      </a:lnTo>
                      <a:lnTo>
                        <a:pt x="2" y="4"/>
                      </a:lnTo>
                      <a:lnTo>
                        <a:pt x="0" y="5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0" name="Freeform 340"/>
                <p:cNvSpPr>
                  <a:spLocks/>
                </p:cNvSpPr>
                <p:nvPr/>
              </p:nvSpPr>
              <p:spPr bwMode="auto">
                <a:xfrm>
                  <a:off x="2159" y="3498"/>
                  <a:ext cx="198" cy="42"/>
                </a:xfrm>
                <a:custGeom>
                  <a:avLst/>
                  <a:gdLst>
                    <a:gd name="T0" fmla="*/ 198 w 33"/>
                    <a:gd name="T1" fmla="*/ 0 h 7"/>
                    <a:gd name="T2" fmla="*/ 12 w 33"/>
                    <a:gd name="T3" fmla="*/ 0 h 7"/>
                    <a:gd name="T4" fmla="*/ 0 w 33"/>
                    <a:gd name="T5" fmla="*/ 42 h 7"/>
                    <a:gd name="T6" fmla="*/ 186 w 33"/>
                    <a:gd name="T7" fmla="*/ 42 h 7"/>
                    <a:gd name="T8" fmla="*/ 198 w 33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7">
                      <a:moveTo>
                        <a:pt x="33" y="0"/>
                      </a:moveTo>
                      <a:lnTo>
                        <a:pt x="2" y="0"/>
                      </a:lnTo>
                      <a:lnTo>
                        <a:pt x="0" y="7"/>
                      </a:lnTo>
                      <a:lnTo>
                        <a:pt x="31" y="7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1" name="Freeform 341"/>
                <p:cNvSpPr>
                  <a:spLocks/>
                </p:cNvSpPr>
                <p:nvPr/>
              </p:nvSpPr>
              <p:spPr bwMode="auto">
                <a:xfrm>
                  <a:off x="2051" y="3372"/>
                  <a:ext cx="330" cy="72"/>
                </a:xfrm>
                <a:custGeom>
                  <a:avLst/>
                  <a:gdLst>
                    <a:gd name="T0" fmla="*/ 264 w 55"/>
                    <a:gd name="T1" fmla="*/ 72 h 12"/>
                    <a:gd name="T2" fmla="*/ 66 w 55"/>
                    <a:gd name="T3" fmla="*/ 72 h 12"/>
                    <a:gd name="T4" fmla="*/ 24 w 55"/>
                    <a:gd name="T5" fmla="*/ 72 h 12"/>
                    <a:gd name="T6" fmla="*/ 18 w 55"/>
                    <a:gd name="T7" fmla="*/ 60 h 12"/>
                    <a:gd name="T8" fmla="*/ 6 w 55"/>
                    <a:gd name="T9" fmla="*/ 60 h 12"/>
                    <a:gd name="T10" fmla="*/ 0 w 55"/>
                    <a:gd name="T11" fmla="*/ 42 h 12"/>
                    <a:gd name="T12" fmla="*/ 0 w 55"/>
                    <a:gd name="T13" fmla="*/ 24 h 12"/>
                    <a:gd name="T14" fmla="*/ 6 w 55"/>
                    <a:gd name="T15" fmla="*/ 18 h 12"/>
                    <a:gd name="T16" fmla="*/ 12 w 55"/>
                    <a:gd name="T17" fmla="*/ 12 h 12"/>
                    <a:gd name="T18" fmla="*/ 30 w 55"/>
                    <a:gd name="T19" fmla="*/ 12 h 12"/>
                    <a:gd name="T20" fmla="*/ 30 w 55"/>
                    <a:gd name="T21" fmla="*/ 6 h 12"/>
                    <a:gd name="T22" fmla="*/ 36 w 55"/>
                    <a:gd name="T23" fmla="*/ 0 h 12"/>
                    <a:gd name="T24" fmla="*/ 54 w 55"/>
                    <a:gd name="T25" fmla="*/ 0 h 12"/>
                    <a:gd name="T26" fmla="*/ 66 w 55"/>
                    <a:gd name="T27" fmla="*/ 6 h 12"/>
                    <a:gd name="T28" fmla="*/ 90 w 55"/>
                    <a:gd name="T29" fmla="*/ 0 h 12"/>
                    <a:gd name="T30" fmla="*/ 132 w 55"/>
                    <a:gd name="T31" fmla="*/ 0 h 12"/>
                    <a:gd name="T32" fmla="*/ 168 w 55"/>
                    <a:gd name="T33" fmla="*/ 0 h 12"/>
                    <a:gd name="T34" fmla="*/ 192 w 55"/>
                    <a:gd name="T35" fmla="*/ 0 h 12"/>
                    <a:gd name="T36" fmla="*/ 210 w 55"/>
                    <a:gd name="T37" fmla="*/ 6 h 12"/>
                    <a:gd name="T38" fmla="*/ 240 w 55"/>
                    <a:gd name="T39" fmla="*/ 6 h 12"/>
                    <a:gd name="T40" fmla="*/ 246 w 55"/>
                    <a:gd name="T41" fmla="*/ 24 h 12"/>
                    <a:gd name="T42" fmla="*/ 282 w 55"/>
                    <a:gd name="T43" fmla="*/ 36 h 12"/>
                    <a:gd name="T44" fmla="*/ 324 w 55"/>
                    <a:gd name="T45" fmla="*/ 30 h 12"/>
                    <a:gd name="T46" fmla="*/ 324 w 55"/>
                    <a:gd name="T47" fmla="*/ 36 h 12"/>
                    <a:gd name="T48" fmla="*/ 330 w 55"/>
                    <a:gd name="T49" fmla="*/ 54 h 12"/>
                    <a:gd name="T50" fmla="*/ 300 w 55"/>
                    <a:gd name="T51" fmla="*/ 60 h 12"/>
                    <a:gd name="T52" fmla="*/ 282 w 55"/>
                    <a:gd name="T53" fmla="*/ 60 h 12"/>
                    <a:gd name="T54" fmla="*/ 264 w 55"/>
                    <a:gd name="T55" fmla="*/ 72 h 1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55" h="12">
                      <a:moveTo>
                        <a:pt x="44" y="12"/>
                      </a:moveTo>
                      <a:lnTo>
                        <a:pt x="11" y="12"/>
                      </a:lnTo>
                      <a:lnTo>
                        <a:pt x="4" y="12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35" y="1"/>
                      </a:lnTo>
                      <a:lnTo>
                        <a:pt x="40" y="1"/>
                      </a:lnTo>
                      <a:lnTo>
                        <a:pt x="41" y="4"/>
                      </a:lnTo>
                      <a:lnTo>
                        <a:pt x="47" y="6"/>
                      </a:lnTo>
                      <a:lnTo>
                        <a:pt x="54" y="5"/>
                      </a:lnTo>
                      <a:lnTo>
                        <a:pt x="54" y="6"/>
                      </a:lnTo>
                      <a:lnTo>
                        <a:pt x="55" y="9"/>
                      </a:lnTo>
                      <a:lnTo>
                        <a:pt x="50" y="10"/>
                      </a:lnTo>
                      <a:lnTo>
                        <a:pt x="47" y="10"/>
                      </a:lnTo>
                      <a:lnTo>
                        <a:pt x="44" y="12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2" name="Freeform 342"/>
                <p:cNvSpPr>
                  <a:spLocks/>
                </p:cNvSpPr>
                <p:nvPr/>
              </p:nvSpPr>
              <p:spPr bwMode="auto">
                <a:xfrm>
                  <a:off x="2051" y="3372"/>
                  <a:ext cx="330" cy="72"/>
                </a:xfrm>
                <a:custGeom>
                  <a:avLst/>
                  <a:gdLst>
                    <a:gd name="T0" fmla="*/ 264 w 55"/>
                    <a:gd name="T1" fmla="*/ 72 h 12"/>
                    <a:gd name="T2" fmla="*/ 66 w 55"/>
                    <a:gd name="T3" fmla="*/ 72 h 12"/>
                    <a:gd name="T4" fmla="*/ 24 w 55"/>
                    <a:gd name="T5" fmla="*/ 72 h 12"/>
                    <a:gd name="T6" fmla="*/ 18 w 55"/>
                    <a:gd name="T7" fmla="*/ 60 h 12"/>
                    <a:gd name="T8" fmla="*/ 6 w 55"/>
                    <a:gd name="T9" fmla="*/ 60 h 12"/>
                    <a:gd name="T10" fmla="*/ 0 w 55"/>
                    <a:gd name="T11" fmla="*/ 42 h 12"/>
                    <a:gd name="T12" fmla="*/ 0 w 55"/>
                    <a:gd name="T13" fmla="*/ 24 h 12"/>
                    <a:gd name="T14" fmla="*/ 6 w 55"/>
                    <a:gd name="T15" fmla="*/ 18 h 12"/>
                    <a:gd name="T16" fmla="*/ 12 w 55"/>
                    <a:gd name="T17" fmla="*/ 12 h 12"/>
                    <a:gd name="T18" fmla="*/ 30 w 55"/>
                    <a:gd name="T19" fmla="*/ 12 h 12"/>
                    <a:gd name="T20" fmla="*/ 30 w 55"/>
                    <a:gd name="T21" fmla="*/ 6 h 12"/>
                    <a:gd name="T22" fmla="*/ 36 w 55"/>
                    <a:gd name="T23" fmla="*/ 0 h 12"/>
                    <a:gd name="T24" fmla="*/ 54 w 55"/>
                    <a:gd name="T25" fmla="*/ 0 h 12"/>
                    <a:gd name="T26" fmla="*/ 66 w 55"/>
                    <a:gd name="T27" fmla="*/ 6 h 12"/>
                    <a:gd name="T28" fmla="*/ 90 w 55"/>
                    <a:gd name="T29" fmla="*/ 0 h 12"/>
                    <a:gd name="T30" fmla="*/ 132 w 55"/>
                    <a:gd name="T31" fmla="*/ 0 h 12"/>
                    <a:gd name="T32" fmla="*/ 168 w 55"/>
                    <a:gd name="T33" fmla="*/ 0 h 12"/>
                    <a:gd name="T34" fmla="*/ 192 w 55"/>
                    <a:gd name="T35" fmla="*/ 0 h 12"/>
                    <a:gd name="T36" fmla="*/ 210 w 55"/>
                    <a:gd name="T37" fmla="*/ 6 h 12"/>
                    <a:gd name="T38" fmla="*/ 240 w 55"/>
                    <a:gd name="T39" fmla="*/ 6 h 12"/>
                    <a:gd name="T40" fmla="*/ 246 w 55"/>
                    <a:gd name="T41" fmla="*/ 24 h 12"/>
                    <a:gd name="T42" fmla="*/ 282 w 55"/>
                    <a:gd name="T43" fmla="*/ 36 h 12"/>
                    <a:gd name="T44" fmla="*/ 324 w 55"/>
                    <a:gd name="T45" fmla="*/ 30 h 12"/>
                    <a:gd name="T46" fmla="*/ 324 w 55"/>
                    <a:gd name="T47" fmla="*/ 36 h 12"/>
                    <a:gd name="T48" fmla="*/ 330 w 55"/>
                    <a:gd name="T49" fmla="*/ 54 h 12"/>
                    <a:gd name="T50" fmla="*/ 300 w 55"/>
                    <a:gd name="T51" fmla="*/ 60 h 12"/>
                    <a:gd name="T52" fmla="*/ 282 w 55"/>
                    <a:gd name="T53" fmla="*/ 60 h 12"/>
                    <a:gd name="T54" fmla="*/ 264 w 55"/>
                    <a:gd name="T55" fmla="*/ 72 h 12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55" h="12">
                      <a:moveTo>
                        <a:pt x="44" y="12"/>
                      </a:moveTo>
                      <a:lnTo>
                        <a:pt x="11" y="12"/>
                      </a:lnTo>
                      <a:lnTo>
                        <a:pt x="4" y="12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5" y="0"/>
                      </a:lnTo>
                      <a:lnTo>
                        <a:pt x="22" y="0"/>
                      </a:ln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35" y="1"/>
                      </a:lnTo>
                      <a:lnTo>
                        <a:pt x="40" y="1"/>
                      </a:lnTo>
                      <a:lnTo>
                        <a:pt x="41" y="4"/>
                      </a:lnTo>
                      <a:lnTo>
                        <a:pt x="47" y="6"/>
                      </a:lnTo>
                      <a:lnTo>
                        <a:pt x="54" y="5"/>
                      </a:lnTo>
                      <a:lnTo>
                        <a:pt x="54" y="6"/>
                      </a:lnTo>
                      <a:lnTo>
                        <a:pt x="55" y="9"/>
                      </a:lnTo>
                      <a:lnTo>
                        <a:pt x="50" y="10"/>
                      </a:lnTo>
                      <a:lnTo>
                        <a:pt x="47" y="10"/>
                      </a:lnTo>
                      <a:lnTo>
                        <a:pt x="44" y="12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3" name="Line 343"/>
                <p:cNvSpPr>
                  <a:spLocks noChangeShapeType="1"/>
                </p:cNvSpPr>
                <p:nvPr/>
              </p:nvSpPr>
              <p:spPr bwMode="auto">
                <a:xfrm>
                  <a:off x="1997" y="3462"/>
                  <a:ext cx="108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4" name="Freeform 344"/>
                <p:cNvSpPr>
                  <a:spLocks/>
                </p:cNvSpPr>
                <p:nvPr/>
              </p:nvSpPr>
              <p:spPr bwMode="auto">
                <a:xfrm>
                  <a:off x="2003" y="3444"/>
                  <a:ext cx="102" cy="24"/>
                </a:xfrm>
                <a:custGeom>
                  <a:avLst/>
                  <a:gdLst>
                    <a:gd name="T0" fmla="*/ 0 w 17"/>
                    <a:gd name="T1" fmla="*/ 0 h 4"/>
                    <a:gd name="T2" fmla="*/ 18 w 17"/>
                    <a:gd name="T3" fmla="*/ 0 h 4"/>
                    <a:gd name="T4" fmla="*/ 48 w 17"/>
                    <a:gd name="T5" fmla="*/ 0 h 4"/>
                    <a:gd name="T6" fmla="*/ 78 w 17"/>
                    <a:gd name="T7" fmla="*/ 12 h 4"/>
                    <a:gd name="T8" fmla="*/ 102 w 17"/>
                    <a:gd name="T9" fmla="*/ 2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13" y="2"/>
                      </a:lnTo>
                      <a:lnTo>
                        <a:pt x="17" y="4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5" name="Line 345"/>
                <p:cNvSpPr>
                  <a:spLocks noChangeShapeType="1"/>
                </p:cNvSpPr>
                <p:nvPr/>
              </p:nvSpPr>
              <p:spPr bwMode="auto">
                <a:xfrm>
                  <a:off x="2123" y="3450"/>
                  <a:ext cx="42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6" name="Freeform 346"/>
                <p:cNvSpPr>
                  <a:spLocks/>
                </p:cNvSpPr>
                <p:nvPr/>
              </p:nvSpPr>
              <p:spPr bwMode="auto">
                <a:xfrm>
                  <a:off x="2057" y="3396"/>
                  <a:ext cx="12" cy="36"/>
                </a:xfrm>
                <a:custGeom>
                  <a:avLst/>
                  <a:gdLst>
                    <a:gd name="T0" fmla="*/ 0 w 2"/>
                    <a:gd name="T1" fmla="*/ 0 h 6"/>
                    <a:gd name="T2" fmla="*/ 12 w 2"/>
                    <a:gd name="T3" fmla="*/ 6 h 6"/>
                    <a:gd name="T4" fmla="*/ 12 w 2"/>
                    <a:gd name="T5" fmla="*/ 36 h 6"/>
                    <a:gd name="T6" fmla="*/ 0 w 2"/>
                    <a:gd name="T7" fmla="*/ 18 h 6"/>
                    <a:gd name="T8" fmla="*/ 0 w 2"/>
                    <a:gd name="T9" fmla="*/ 6 h 6"/>
                    <a:gd name="T10" fmla="*/ 12 w 2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" h="6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1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7" name="Line 347"/>
                <p:cNvSpPr>
                  <a:spLocks noChangeShapeType="1"/>
                </p:cNvSpPr>
                <p:nvPr/>
              </p:nvSpPr>
              <p:spPr bwMode="auto">
                <a:xfrm>
                  <a:off x="2051" y="3414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8" name="Freeform 348"/>
                <p:cNvSpPr>
                  <a:spLocks/>
                </p:cNvSpPr>
                <p:nvPr/>
              </p:nvSpPr>
              <p:spPr bwMode="auto">
                <a:xfrm>
                  <a:off x="2069" y="3396"/>
                  <a:ext cx="30" cy="42"/>
                </a:xfrm>
                <a:custGeom>
                  <a:avLst/>
                  <a:gdLst>
                    <a:gd name="T0" fmla="*/ 6 w 5"/>
                    <a:gd name="T1" fmla="*/ 0 h 7"/>
                    <a:gd name="T2" fmla="*/ 0 w 5"/>
                    <a:gd name="T3" fmla="*/ 42 h 7"/>
                    <a:gd name="T4" fmla="*/ 12 w 5"/>
                    <a:gd name="T5" fmla="*/ 42 h 7"/>
                    <a:gd name="T6" fmla="*/ 30 w 5"/>
                    <a:gd name="T7" fmla="*/ 42 h 7"/>
                    <a:gd name="T8" fmla="*/ 30 w 5"/>
                    <a:gd name="T9" fmla="*/ 0 h 7"/>
                    <a:gd name="T10" fmla="*/ 6 w 5"/>
                    <a:gd name="T11" fmla="*/ 0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1" y="0"/>
                      </a:move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5" y="7"/>
                      </a:lnTo>
                      <a:lnTo>
                        <a:pt x="5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9" name="Freeform 349"/>
                <p:cNvSpPr>
                  <a:spLocks/>
                </p:cNvSpPr>
                <p:nvPr/>
              </p:nvSpPr>
              <p:spPr bwMode="auto">
                <a:xfrm>
                  <a:off x="2064" y="3475"/>
                  <a:ext cx="30" cy="42"/>
                </a:xfrm>
                <a:custGeom>
                  <a:avLst/>
                  <a:gdLst>
                    <a:gd name="T0" fmla="*/ 6 w 5"/>
                    <a:gd name="T1" fmla="*/ 0 h 7"/>
                    <a:gd name="T2" fmla="*/ 0 w 5"/>
                    <a:gd name="T3" fmla="*/ 42 h 7"/>
                    <a:gd name="T4" fmla="*/ 12 w 5"/>
                    <a:gd name="T5" fmla="*/ 42 h 7"/>
                    <a:gd name="T6" fmla="*/ 30 w 5"/>
                    <a:gd name="T7" fmla="*/ 42 h 7"/>
                    <a:gd name="T8" fmla="*/ 30 w 5"/>
                    <a:gd name="T9" fmla="*/ 0 h 7"/>
                    <a:gd name="T10" fmla="*/ 6 w 5"/>
                    <a:gd name="T11" fmla="*/ 0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7">
                      <a:moveTo>
                        <a:pt x="1" y="0"/>
                      </a:moveTo>
                      <a:lnTo>
                        <a:pt x="0" y="7"/>
                      </a:lnTo>
                      <a:lnTo>
                        <a:pt x="2" y="7"/>
                      </a:lnTo>
                      <a:lnTo>
                        <a:pt x="5" y="7"/>
                      </a:lnTo>
                      <a:lnTo>
                        <a:pt x="5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0" name="Line 350"/>
                <p:cNvSpPr>
                  <a:spLocks noChangeShapeType="1"/>
                </p:cNvSpPr>
                <p:nvPr/>
              </p:nvSpPr>
              <p:spPr bwMode="auto">
                <a:xfrm>
                  <a:off x="2081" y="3396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1" name="Freeform 351"/>
                <p:cNvSpPr>
                  <a:spLocks/>
                </p:cNvSpPr>
                <p:nvPr/>
              </p:nvSpPr>
              <p:spPr bwMode="auto">
                <a:xfrm>
                  <a:off x="2129" y="3396"/>
                  <a:ext cx="84" cy="42"/>
                </a:xfrm>
                <a:custGeom>
                  <a:avLst/>
                  <a:gdLst>
                    <a:gd name="T0" fmla="*/ 6 w 14"/>
                    <a:gd name="T1" fmla="*/ 0 h 7"/>
                    <a:gd name="T2" fmla="*/ 0 w 14"/>
                    <a:gd name="T3" fmla="*/ 30 h 7"/>
                    <a:gd name="T4" fmla="*/ 6 w 14"/>
                    <a:gd name="T5" fmla="*/ 42 h 7"/>
                    <a:gd name="T6" fmla="*/ 78 w 14"/>
                    <a:gd name="T7" fmla="*/ 42 h 7"/>
                    <a:gd name="T8" fmla="*/ 84 w 14"/>
                    <a:gd name="T9" fmla="*/ 18 h 7"/>
                    <a:gd name="T10" fmla="*/ 84 w 14"/>
                    <a:gd name="T11" fmla="*/ 0 h 7"/>
                    <a:gd name="T12" fmla="*/ 54 w 14"/>
                    <a:gd name="T13" fmla="*/ 0 h 7"/>
                    <a:gd name="T14" fmla="*/ 54 w 14"/>
                    <a:gd name="T15" fmla="*/ 0 h 7"/>
                    <a:gd name="T16" fmla="*/ 6 w 14"/>
                    <a:gd name="T17" fmla="*/ 0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" h="7">
                      <a:moveTo>
                        <a:pt x="1" y="0"/>
                      </a:moveTo>
                      <a:lnTo>
                        <a:pt x="0" y="5"/>
                      </a:ln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4" y="3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2" name="Freeform 352"/>
                <p:cNvSpPr>
                  <a:spLocks/>
                </p:cNvSpPr>
                <p:nvPr/>
              </p:nvSpPr>
              <p:spPr bwMode="auto">
                <a:xfrm>
                  <a:off x="2109" y="3430"/>
                  <a:ext cx="84" cy="42"/>
                </a:xfrm>
                <a:custGeom>
                  <a:avLst/>
                  <a:gdLst>
                    <a:gd name="T0" fmla="*/ 6 w 14"/>
                    <a:gd name="T1" fmla="*/ 0 h 7"/>
                    <a:gd name="T2" fmla="*/ 0 w 14"/>
                    <a:gd name="T3" fmla="*/ 30 h 7"/>
                    <a:gd name="T4" fmla="*/ 6 w 14"/>
                    <a:gd name="T5" fmla="*/ 42 h 7"/>
                    <a:gd name="T6" fmla="*/ 78 w 14"/>
                    <a:gd name="T7" fmla="*/ 42 h 7"/>
                    <a:gd name="T8" fmla="*/ 84 w 14"/>
                    <a:gd name="T9" fmla="*/ 18 h 7"/>
                    <a:gd name="T10" fmla="*/ 84 w 14"/>
                    <a:gd name="T11" fmla="*/ 0 h 7"/>
                    <a:gd name="T12" fmla="*/ 54 w 14"/>
                    <a:gd name="T13" fmla="*/ 0 h 7"/>
                    <a:gd name="T14" fmla="*/ 54 w 14"/>
                    <a:gd name="T15" fmla="*/ 0 h 7"/>
                    <a:gd name="T16" fmla="*/ 6 w 14"/>
                    <a:gd name="T17" fmla="*/ 0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" h="7">
                      <a:moveTo>
                        <a:pt x="1" y="0"/>
                      </a:moveTo>
                      <a:lnTo>
                        <a:pt x="0" y="5"/>
                      </a:ln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4" y="3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3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2321" y="3450"/>
                  <a:ext cx="36" cy="4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4" name="Freeform 354"/>
                <p:cNvSpPr>
                  <a:spLocks/>
                </p:cNvSpPr>
                <p:nvPr/>
              </p:nvSpPr>
              <p:spPr bwMode="auto">
                <a:xfrm>
                  <a:off x="2321" y="3450"/>
                  <a:ext cx="42" cy="48"/>
                </a:xfrm>
                <a:custGeom>
                  <a:avLst/>
                  <a:gdLst>
                    <a:gd name="T0" fmla="*/ 0 w 7"/>
                    <a:gd name="T1" fmla="*/ 0 h 8"/>
                    <a:gd name="T2" fmla="*/ 24 w 7"/>
                    <a:gd name="T3" fmla="*/ 12 h 8"/>
                    <a:gd name="T4" fmla="*/ 42 w 7"/>
                    <a:gd name="T5" fmla="*/ 18 h 8"/>
                    <a:gd name="T6" fmla="*/ 36 w 7"/>
                    <a:gd name="T7" fmla="*/ 48 h 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" h="8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7" y="3"/>
                      </a:lnTo>
                      <a:lnTo>
                        <a:pt x="6" y="8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5" name="Line 355"/>
                <p:cNvSpPr>
                  <a:spLocks noChangeShapeType="1"/>
                </p:cNvSpPr>
                <p:nvPr/>
              </p:nvSpPr>
              <p:spPr bwMode="auto">
                <a:xfrm flipH="1">
                  <a:off x="2189" y="3450"/>
                  <a:ext cx="36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6" name="Line 356"/>
                <p:cNvSpPr>
                  <a:spLocks noChangeShapeType="1"/>
                </p:cNvSpPr>
                <p:nvPr/>
              </p:nvSpPr>
              <p:spPr bwMode="auto">
                <a:xfrm>
                  <a:off x="2225" y="3450"/>
                  <a:ext cx="30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7" name="Line 357"/>
                <p:cNvSpPr>
                  <a:spLocks noChangeShapeType="1"/>
                </p:cNvSpPr>
                <p:nvPr/>
              </p:nvSpPr>
              <p:spPr bwMode="auto">
                <a:xfrm>
                  <a:off x="2255" y="3450"/>
                  <a:ext cx="36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8" name="Line 358"/>
                <p:cNvSpPr>
                  <a:spLocks noChangeShapeType="1"/>
                </p:cNvSpPr>
                <p:nvPr/>
              </p:nvSpPr>
              <p:spPr bwMode="auto">
                <a:xfrm>
                  <a:off x="2225" y="3450"/>
                  <a:ext cx="1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9" name="Line 359"/>
                <p:cNvSpPr>
                  <a:spLocks noChangeShapeType="1"/>
                </p:cNvSpPr>
                <p:nvPr/>
              </p:nvSpPr>
              <p:spPr bwMode="auto">
                <a:xfrm>
                  <a:off x="2255" y="3450"/>
                  <a:ext cx="1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0" name="Freeform 360"/>
                <p:cNvSpPr>
                  <a:spLocks/>
                </p:cNvSpPr>
                <p:nvPr/>
              </p:nvSpPr>
              <p:spPr bwMode="auto">
                <a:xfrm>
                  <a:off x="2189" y="3456"/>
                  <a:ext cx="102" cy="6"/>
                </a:xfrm>
                <a:custGeom>
                  <a:avLst/>
                  <a:gdLst>
                    <a:gd name="T0" fmla="*/ 0 w 17"/>
                    <a:gd name="T1" fmla="*/ 6 h 1"/>
                    <a:gd name="T2" fmla="*/ 36 w 17"/>
                    <a:gd name="T3" fmla="*/ 0 h 1"/>
                    <a:gd name="T4" fmla="*/ 66 w 17"/>
                    <a:gd name="T5" fmla="*/ 0 h 1"/>
                    <a:gd name="T6" fmla="*/ 102 w 17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1">
                      <a:moveTo>
                        <a:pt x="0" y="1"/>
                      </a:move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1" name="Line 361"/>
                <p:cNvSpPr>
                  <a:spLocks noChangeShapeType="1"/>
                </p:cNvSpPr>
                <p:nvPr/>
              </p:nvSpPr>
              <p:spPr bwMode="auto">
                <a:xfrm>
                  <a:off x="2290" y="3430"/>
                  <a:ext cx="6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2" name="Line 362"/>
                <p:cNvSpPr>
                  <a:spLocks noChangeShapeType="1"/>
                </p:cNvSpPr>
                <p:nvPr/>
              </p:nvSpPr>
              <p:spPr bwMode="auto">
                <a:xfrm flipH="1">
                  <a:off x="2129" y="3450"/>
                  <a:ext cx="9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3" name="Line 363"/>
                <p:cNvSpPr>
                  <a:spLocks noChangeShapeType="1"/>
                </p:cNvSpPr>
                <p:nvPr/>
              </p:nvSpPr>
              <p:spPr bwMode="auto">
                <a:xfrm flipH="1">
                  <a:off x="2154" y="3475"/>
                  <a:ext cx="6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4" name="Line 364"/>
                <p:cNvSpPr>
                  <a:spLocks noChangeShapeType="1"/>
                </p:cNvSpPr>
                <p:nvPr/>
              </p:nvSpPr>
              <p:spPr bwMode="auto">
                <a:xfrm>
                  <a:off x="2129" y="3426"/>
                  <a:ext cx="72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5" name="Line 365"/>
                <p:cNvSpPr>
                  <a:spLocks noChangeShapeType="1"/>
                </p:cNvSpPr>
                <p:nvPr/>
              </p:nvSpPr>
              <p:spPr bwMode="auto">
                <a:xfrm>
                  <a:off x="2177" y="3408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6" name="Line 366"/>
                <p:cNvSpPr>
                  <a:spLocks noChangeShapeType="1"/>
                </p:cNvSpPr>
                <p:nvPr/>
              </p:nvSpPr>
              <p:spPr bwMode="auto">
                <a:xfrm>
                  <a:off x="2207" y="3408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7" name="Line 367"/>
                <p:cNvSpPr>
                  <a:spLocks noChangeShapeType="1"/>
                </p:cNvSpPr>
                <p:nvPr/>
              </p:nvSpPr>
              <p:spPr bwMode="auto">
                <a:xfrm>
                  <a:off x="2154" y="3430"/>
                  <a:ext cx="30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8" name="Line 368"/>
                <p:cNvSpPr>
                  <a:spLocks noChangeShapeType="1"/>
                </p:cNvSpPr>
                <p:nvPr/>
              </p:nvSpPr>
              <p:spPr bwMode="auto">
                <a:xfrm flipH="1">
                  <a:off x="2200" y="3430"/>
                  <a:ext cx="6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9" name="Line 369"/>
                <p:cNvSpPr>
                  <a:spLocks noChangeShapeType="1"/>
                </p:cNvSpPr>
                <p:nvPr/>
              </p:nvSpPr>
              <p:spPr bwMode="auto">
                <a:xfrm>
                  <a:off x="2207" y="3396"/>
                  <a:ext cx="1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0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2200" y="3430"/>
                  <a:ext cx="6" cy="24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1" name="Line 371"/>
                <p:cNvSpPr>
                  <a:spLocks noChangeShapeType="1"/>
                </p:cNvSpPr>
                <p:nvPr/>
              </p:nvSpPr>
              <p:spPr bwMode="auto">
                <a:xfrm>
                  <a:off x="2109" y="3430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2" name="Line 372"/>
                <p:cNvSpPr>
                  <a:spLocks noChangeShapeType="1"/>
                </p:cNvSpPr>
                <p:nvPr/>
              </p:nvSpPr>
              <p:spPr bwMode="auto">
                <a:xfrm>
                  <a:off x="2081" y="3396"/>
                  <a:ext cx="18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3" name="Line 373"/>
                <p:cNvSpPr>
                  <a:spLocks noChangeShapeType="1"/>
                </p:cNvSpPr>
                <p:nvPr/>
              </p:nvSpPr>
              <p:spPr bwMode="auto">
                <a:xfrm>
                  <a:off x="2165" y="3474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4" name="Line 374"/>
                <p:cNvSpPr>
                  <a:spLocks noChangeShapeType="1"/>
                </p:cNvSpPr>
                <p:nvPr/>
              </p:nvSpPr>
              <p:spPr bwMode="auto">
                <a:xfrm>
                  <a:off x="2165" y="3468"/>
                  <a:ext cx="6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5" name="Line 375"/>
                <p:cNvSpPr>
                  <a:spLocks noChangeShapeType="1"/>
                </p:cNvSpPr>
                <p:nvPr/>
              </p:nvSpPr>
              <p:spPr bwMode="auto">
                <a:xfrm flipH="1">
                  <a:off x="2099" y="3474"/>
                  <a:ext cx="6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6" name="Line 376"/>
                <p:cNvSpPr>
                  <a:spLocks noChangeShapeType="1"/>
                </p:cNvSpPr>
                <p:nvPr/>
              </p:nvSpPr>
              <p:spPr bwMode="auto">
                <a:xfrm>
                  <a:off x="2363" y="3468"/>
                  <a:ext cx="12" cy="24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7" name="Line 377"/>
                <p:cNvSpPr>
                  <a:spLocks noChangeShapeType="1"/>
                </p:cNvSpPr>
                <p:nvPr/>
              </p:nvSpPr>
              <p:spPr bwMode="auto">
                <a:xfrm flipH="1">
                  <a:off x="2423" y="3474"/>
                  <a:ext cx="6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8" name="Line 378"/>
                <p:cNvSpPr>
                  <a:spLocks noChangeShapeType="1"/>
                </p:cNvSpPr>
                <p:nvPr/>
              </p:nvSpPr>
              <p:spPr bwMode="auto">
                <a:xfrm>
                  <a:off x="2363" y="3468"/>
                  <a:ext cx="66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9" name="Line 379"/>
                <p:cNvSpPr>
                  <a:spLocks noChangeShapeType="1"/>
                </p:cNvSpPr>
                <p:nvPr/>
              </p:nvSpPr>
              <p:spPr bwMode="auto">
                <a:xfrm flipV="1">
                  <a:off x="2111" y="3468"/>
                  <a:ext cx="54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0" name="Line 380"/>
                <p:cNvSpPr>
                  <a:spLocks noChangeShapeType="1"/>
                </p:cNvSpPr>
                <p:nvPr/>
              </p:nvSpPr>
              <p:spPr bwMode="auto">
                <a:xfrm>
                  <a:off x="2111" y="3474"/>
                  <a:ext cx="6" cy="24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1" name="Freeform 381"/>
                <p:cNvSpPr>
                  <a:spLocks/>
                </p:cNvSpPr>
                <p:nvPr/>
              </p:nvSpPr>
              <p:spPr bwMode="auto">
                <a:xfrm>
                  <a:off x="2219" y="3408"/>
                  <a:ext cx="42" cy="30"/>
                </a:xfrm>
                <a:custGeom>
                  <a:avLst/>
                  <a:gdLst>
                    <a:gd name="T0" fmla="*/ 0 w 7"/>
                    <a:gd name="T1" fmla="*/ 0 h 5"/>
                    <a:gd name="T2" fmla="*/ 6 w 7"/>
                    <a:gd name="T3" fmla="*/ 30 h 5"/>
                    <a:gd name="T4" fmla="*/ 30 w 7"/>
                    <a:gd name="T5" fmla="*/ 30 h 5"/>
                    <a:gd name="T6" fmla="*/ 42 w 7"/>
                    <a:gd name="T7" fmla="*/ 18 h 5"/>
                    <a:gd name="T8" fmla="*/ 36 w 7"/>
                    <a:gd name="T9" fmla="*/ 0 h 5"/>
                    <a:gd name="T10" fmla="*/ 18 w 7"/>
                    <a:gd name="T11" fmla="*/ 0 h 5"/>
                    <a:gd name="T12" fmla="*/ 0 w 7"/>
                    <a:gd name="T13" fmla="*/ 0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2" name="Freeform 382"/>
                <p:cNvSpPr>
                  <a:spLocks/>
                </p:cNvSpPr>
                <p:nvPr/>
              </p:nvSpPr>
              <p:spPr bwMode="auto">
                <a:xfrm>
                  <a:off x="2219" y="3408"/>
                  <a:ext cx="42" cy="30"/>
                </a:xfrm>
                <a:custGeom>
                  <a:avLst/>
                  <a:gdLst>
                    <a:gd name="T0" fmla="*/ 0 w 7"/>
                    <a:gd name="T1" fmla="*/ 0 h 5"/>
                    <a:gd name="T2" fmla="*/ 6 w 7"/>
                    <a:gd name="T3" fmla="*/ 30 h 5"/>
                    <a:gd name="T4" fmla="*/ 30 w 7"/>
                    <a:gd name="T5" fmla="*/ 30 h 5"/>
                    <a:gd name="T6" fmla="*/ 42 w 7"/>
                    <a:gd name="T7" fmla="*/ 18 h 5"/>
                    <a:gd name="T8" fmla="*/ 36 w 7"/>
                    <a:gd name="T9" fmla="*/ 0 h 5"/>
                    <a:gd name="T10" fmla="*/ 18 w 7"/>
                    <a:gd name="T11" fmla="*/ 0 h 5"/>
                    <a:gd name="T12" fmla="*/ 0 w 7"/>
                    <a:gd name="T13" fmla="*/ 0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3" name="Line 383"/>
                <p:cNvSpPr>
                  <a:spLocks noChangeShapeType="1"/>
                </p:cNvSpPr>
                <p:nvPr/>
              </p:nvSpPr>
              <p:spPr bwMode="auto">
                <a:xfrm>
                  <a:off x="2231" y="3408"/>
                  <a:ext cx="6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4" name="Line 384"/>
                <p:cNvSpPr>
                  <a:spLocks noChangeShapeType="1"/>
                </p:cNvSpPr>
                <p:nvPr/>
              </p:nvSpPr>
              <p:spPr bwMode="auto">
                <a:xfrm>
                  <a:off x="2237" y="3426"/>
                  <a:ext cx="24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5" name="Line 385"/>
                <p:cNvSpPr>
                  <a:spLocks noChangeShapeType="1"/>
                </p:cNvSpPr>
                <p:nvPr/>
              </p:nvSpPr>
              <p:spPr bwMode="auto">
                <a:xfrm flipH="1">
                  <a:off x="2225" y="3426"/>
                  <a:ext cx="12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6" name="Line 386"/>
                <p:cNvSpPr>
                  <a:spLocks noChangeShapeType="1"/>
                </p:cNvSpPr>
                <p:nvPr/>
              </p:nvSpPr>
              <p:spPr bwMode="auto">
                <a:xfrm>
                  <a:off x="2333" y="3402"/>
                  <a:ext cx="6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7" name="Line 387"/>
                <p:cNvSpPr>
                  <a:spLocks noChangeShapeType="1"/>
                </p:cNvSpPr>
                <p:nvPr/>
              </p:nvSpPr>
              <p:spPr bwMode="auto">
                <a:xfrm flipH="1">
                  <a:off x="2339" y="3420"/>
                  <a:ext cx="18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8" name="Line 388"/>
                <p:cNvSpPr>
                  <a:spLocks noChangeShapeType="1"/>
                </p:cNvSpPr>
                <p:nvPr/>
              </p:nvSpPr>
              <p:spPr bwMode="auto">
                <a:xfrm>
                  <a:off x="2363" y="3420"/>
                  <a:ext cx="18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9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357" y="3402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0" name="Line 390"/>
                <p:cNvSpPr>
                  <a:spLocks noChangeShapeType="1"/>
                </p:cNvSpPr>
                <p:nvPr/>
              </p:nvSpPr>
              <p:spPr bwMode="auto">
                <a:xfrm>
                  <a:off x="2321" y="3420"/>
                  <a:ext cx="18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1" name="Line 391"/>
                <p:cNvSpPr>
                  <a:spLocks noChangeShapeType="1"/>
                </p:cNvSpPr>
                <p:nvPr/>
              </p:nvSpPr>
              <p:spPr bwMode="auto">
                <a:xfrm>
                  <a:off x="2243" y="3396"/>
                  <a:ext cx="36" cy="24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2" name="Line 392"/>
                <p:cNvSpPr>
                  <a:spLocks noChangeShapeType="1"/>
                </p:cNvSpPr>
                <p:nvPr/>
              </p:nvSpPr>
              <p:spPr bwMode="auto">
                <a:xfrm flipH="1">
                  <a:off x="2261" y="3420"/>
                  <a:ext cx="18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3" name="Line 393"/>
                <p:cNvSpPr>
                  <a:spLocks noChangeShapeType="1"/>
                </p:cNvSpPr>
                <p:nvPr/>
              </p:nvSpPr>
              <p:spPr bwMode="auto">
                <a:xfrm flipH="1">
                  <a:off x="2255" y="3426"/>
                  <a:ext cx="24" cy="18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4" name="Line 394"/>
                <p:cNvSpPr>
                  <a:spLocks noChangeShapeType="1"/>
                </p:cNvSpPr>
                <p:nvPr/>
              </p:nvSpPr>
              <p:spPr bwMode="auto">
                <a:xfrm flipH="1">
                  <a:off x="2297" y="3420"/>
                  <a:ext cx="24" cy="24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5" name="Freeform 395"/>
                <p:cNvSpPr>
                  <a:spLocks/>
                </p:cNvSpPr>
                <p:nvPr/>
              </p:nvSpPr>
              <p:spPr bwMode="auto">
                <a:xfrm>
                  <a:off x="2135" y="3378"/>
                  <a:ext cx="156" cy="18"/>
                </a:xfrm>
                <a:custGeom>
                  <a:avLst/>
                  <a:gdLst>
                    <a:gd name="T0" fmla="*/ 0 w 26"/>
                    <a:gd name="T1" fmla="*/ 6 h 3"/>
                    <a:gd name="T2" fmla="*/ 0 w 26"/>
                    <a:gd name="T3" fmla="*/ 18 h 3"/>
                    <a:gd name="T4" fmla="*/ 36 w 26"/>
                    <a:gd name="T5" fmla="*/ 18 h 3"/>
                    <a:gd name="T6" fmla="*/ 90 w 26"/>
                    <a:gd name="T7" fmla="*/ 18 h 3"/>
                    <a:gd name="T8" fmla="*/ 120 w 26"/>
                    <a:gd name="T9" fmla="*/ 18 h 3"/>
                    <a:gd name="T10" fmla="*/ 138 w 26"/>
                    <a:gd name="T11" fmla="*/ 12 h 3"/>
                    <a:gd name="T12" fmla="*/ 156 w 26"/>
                    <a:gd name="T13" fmla="*/ 18 h 3"/>
                    <a:gd name="T14" fmla="*/ 156 w 26"/>
                    <a:gd name="T15" fmla="*/ 0 h 3"/>
                    <a:gd name="T16" fmla="*/ 144 w 26"/>
                    <a:gd name="T17" fmla="*/ 0 h 3"/>
                    <a:gd name="T18" fmla="*/ 144 w 26"/>
                    <a:gd name="T19" fmla="*/ 18 h 3"/>
                    <a:gd name="T20" fmla="*/ 138 w 26"/>
                    <a:gd name="T21" fmla="*/ 0 h 3"/>
                    <a:gd name="T22" fmla="*/ 120 w 26"/>
                    <a:gd name="T23" fmla="*/ 0 h 3"/>
                    <a:gd name="T24" fmla="*/ 120 w 26"/>
                    <a:gd name="T25" fmla="*/ 12 h 3"/>
                    <a:gd name="T26" fmla="*/ 120 w 26"/>
                    <a:gd name="T27" fmla="*/ 0 h 3"/>
                    <a:gd name="T28" fmla="*/ 102 w 26"/>
                    <a:gd name="T29" fmla="*/ 0 h 3"/>
                    <a:gd name="T30" fmla="*/ 102 w 26"/>
                    <a:gd name="T31" fmla="*/ 18 h 3"/>
                    <a:gd name="T32" fmla="*/ 90 w 26"/>
                    <a:gd name="T33" fmla="*/ 18 h 3"/>
                    <a:gd name="T34" fmla="*/ 90 w 26"/>
                    <a:gd name="T35" fmla="*/ 6 h 3"/>
                    <a:gd name="T36" fmla="*/ 60 w 26"/>
                    <a:gd name="T37" fmla="*/ 6 h 3"/>
                    <a:gd name="T38" fmla="*/ 60 w 26"/>
                    <a:gd name="T39" fmla="*/ 18 h 3"/>
                    <a:gd name="T40" fmla="*/ 60 w 26"/>
                    <a:gd name="T41" fmla="*/ 18 h 3"/>
                    <a:gd name="T42" fmla="*/ 60 w 26"/>
                    <a:gd name="T43" fmla="*/ 6 h 3"/>
                    <a:gd name="T44" fmla="*/ 30 w 26"/>
                    <a:gd name="T45" fmla="*/ 12 h 3"/>
                    <a:gd name="T46" fmla="*/ 30 w 26"/>
                    <a:gd name="T47" fmla="*/ 18 h 3"/>
                    <a:gd name="T48" fmla="*/ 30 w 26"/>
                    <a:gd name="T49" fmla="*/ 18 h 3"/>
                    <a:gd name="T50" fmla="*/ 24 w 26"/>
                    <a:gd name="T51" fmla="*/ 6 h 3"/>
                    <a:gd name="T52" fmla="*/ 0 w 26"/>
                    <a:gd name="T53" fmla="*/ 6 h 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6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15" y="3"/>
                      </a:lnTo>
                      <a:lnTo>
                        <a:pt x="20" y="3"/>
                      </a:lnTo>
                      <a:lnTo>
                        <a:pt x="23" y="2"/>
                      </a:lnTo>
                      <a:lnTo>
                        <a:pt x="26" y="3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4" y="3"/>
                      </a:lnTo>
                      <a:lnTo>
                        <a:pt x="23" y="0"/>
                      </a:lnTo>
                      <a:lnTo>
                        <a:pt x="20" y="0"/>
                      </a:lnTo>
                      <a:lnTo>
                        <a:pt x="20" y="2"/>
                      </a:lnTo>
                      <a:lnTo>
                        <a:pt x="20" y="0"/>
                      </a:lnTo>
                      <a:lnTo>
                        <a:pt x="17" y="0"/>
                      </a:lnTo>
                      <a:lnTo>
                        <a:pt x="17" y="3"/>
                      </a:lnTo>
                      <a:lnTo>
                        <a:pt x="15" y="3"/>
                      </a:lnTo>
                      <a:lnTo>
                        <a:pt x="15" y="1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4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6" name="Freeform 396"/>
                <p:cNvSpPr>
                  <a:spLocks/>
                </p:cNvSpPr>
                <p:nvPr/>
              </p:nvSpPr>
              <p:spPr bwMode="auto">
                <a:xfrm>
                  <a:off x="2093" y="3402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0 w 1"/>
                    <a:gd name="T13" fmla="*/ 6 h 1"/>
                    <a:gd name="T14" fmla="*/ 0 w 1"/>
                    <a:gd name="T15" fmla="*/ 6 h 1"/>
                    <a:gd name="T16" fmla="*/ 0 w 1"/>
                    <a:gd name="T17" fmla="*/ 6 h 1"/>
                    <a:gd name="T18" fmla="*/ 6 w 1"/>
                    <a:gd name="T19" fmla="*/ 6 h 1"/>
                    <a:gd name="T20" fmla="*/ 6 w 1"/>
                    <a:gd name="T21" fmla="*/ 6 h 1"/>
                    <a:gd name="T22" fmla="*/ 6 w 1"/>
                    <a:gd name="T23" fmla="*/ 6 h 1"/>
                    <a:gd name="T24" fmla="*/ 6 w 1"/>
                    <a:gd name="T25" fmla="*/ 6 h 1"/>
                    <a:gd name="T26" fmla="*/ 6 w 1"/>
                    <a:gd name="T27" fmla="*/ 0 h 1"/>
                    <a:gd name="T28" fmla="*/ 6 w 1"/>
                    <a:gd name="T29" fmla="*/ 0 h 1"/>
                    <a:gd name="T30" fmla="*/ 6 w 1"/>
                    <a:gd name="T31" fmla="*/ 0 h 1"/>
                    <a:gd name="T32" fmla="*/ 0 w 1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7" name="Freeform 397"/>
                <p:cNvSpPr>
                  <a:spLocks/>
                </p:cNvSpPr>
                <p:nvPr/>
              </p:nvSpPr>
              <p:spPr bwMode="auto">
                <a:xfrm>
                  <a:off x="2109" y="3430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0 w 1"/>
                    <a:gd name="T13" fmla="*/ 6 h 1"/>
                    <a:gd name="T14" fmla="*/ 0 w 1"/>
                    <a:gd name="T15" fmla="*/ 6 h 1"/>
                    <a:gd name="T16" fmla="*/ 0 w 1"/>
                    <a:gd name="T17" fmla="*/ 6 h 1"/>
                    <a:gd name="T18" fmla="*/ 6 w 1"/>
                    <a:gd name="T19" fmla="*/ 6 h 1"/>
                    <a:gd name="T20" fmla="*/ 6 w 1"/>
                    <a:gd name="T21" fmla="*/ 6 h 1"/>
                    <a:gd name="T22" fmla="*/ 6 w 1"/>
                    <a:gd name="T23" fmla="*/ 6 h 1"/>
                    <a:gd name="T24" fmla="*/ 6 w 1"/>
                    <a:gd name="T25" fmla="*/ 6 h 1"/>
                    <a:gd name="T26" fmla="*/ 6 w 1"/>
                    <a:gd name="T27" fmla="*/ 0 h 1"/>
                    <a:gd name="T28" fmla="*/ 6 w 1"/>
                    <a:gd name="T29" fmla="*/ 0 h 1"/>
                    <a:gd name="T30" fmla="*/ 6 w 1"/>
                    <a:gd name="T31" fmla="*/ 0 h 1"/>
                    <a:gd name="T32" fmla="*/ 0 w 1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8" name="Freeform 398"/>
                <p:cNvSpPr>
                  <a:spLocks/>
                </p:cNvSpPr>
                <p:nvPr/>
              </p:nvSpPr>
              <p:spPr bwMode="auto">
                <a:xfrm>
                  <a:off x="2099" y="3408"/>
                  <a:ext cx="12" cy="12"/>
                </a:xfrm>
                <a:custGeom>
                  <a:avLst/>
                  <a:gdLst>
                    <a:gd name="T0" fmla="*/ 6 w 2"/>
                    <a:gd name="T1" fmla="*/ 0 h 2"/>
                    <a:gd name="T2" fmla="*/ 6 w 2"/>
                    <a:gd name="T3" fmla="*/ 0 h 2"/>
                    <a:gd name="T4" fmla="*/ 6 w 2"/>
                    <a:gd name="T5" fmla="*/ 0 h 2"/>
                    <a:gd name="T6" fmla="*/ 0 w 2"/>
                    <a:gd name="T7" fmla="*/ 6 h 2"/>
                    <a:gd name="T8" fmla="*/ 0 w 2"/>
                    <a:gd name="T9" fmla="*/ 6 h 2"/>
                    <a:gd name="T10" fmla="*/ 0 w 2"/>
                    <a:gd name="T11" fmla="*/ 6 h 2"/>
                    <a:gd name="T12" fmla="*/ 0 w 2"/>
                    <a:gd name="T13" fmla="*/ 12 h 2"/>
                    <a:gd name="T14" fmla="*/ 0 w 2"/>
                    <a:gd name="T15" fmla="*/ 12 h 2"/>
                    <a:gd name="T16" fmla="*/ 6 w 2"/>
                    <a:gd name="T17" fmla="*/ 12 h 2"/>
                    <a:gd name="T18" fmla="*/ 6 w 2"/>
                    <a:gd name="T19" fmla="*/ 12 h 2"/>
                    <a:gd name="T20" fmla="*/ 6 w 2"/>
                    <a:gd name="T21" fmla="*/ 12 h 2"/>
                    <a:gd name="T22" fmla="*/ 6 w 2"/>
                    <a:gd name="T23" fmla="*/ 12 h 2"/>
                    <a:gd name="T24" fmla="*/ 6 w 2"/>
                    <a:gd name="T25" fmla="*/ 12 h 2"/>
                    <a:gd name="T26" fmla="*/ 12 w 2"/>
                    <a:gd name="T27" fmla="*/ 12 h 2"/>
                    <a:gd name="T28" fmla="*/ 12 w 2"/>
                    <a:gd name="T29" fmla="*/ 12 h 2"/>
                    <a:gd name="T30" fmla="*/ 12 w 2"/>
                    <a:gd name="T31" fmla="*/ 6 h 2"/>
                    <a:gd name="T32" fmla="*/ 12 w 2"/>
                    <a:gd name="T33" fmla="*/ 6 h 2"/>
                    <a:gd name="T34" fmla="*/ 12 w 2"/>
                    <a:gd name="T35" fmla="*/ 6 h 2"/>
                    <a:gd name="T36" fmla="*/ 6 w 2"/>
                    <a:gd name="T37" fmla="*/ 0 h 2"/>
                    <a:gd name="T38" fmla="*/ 6 w 2"/>
                    <a:gd name="T39" fmla="*/ 0 h 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9" name="Freeform 399"/>
                <p:cNvSpPr>
                  <a:spLocks/>
                </p:cNvSpPr>
                <p:nvPr/>
              </p:nvSpPr>
              <p:spPr bwMode="auto">
                <a:xfrm>
                  <a:off x="2099" y="3408"/>
                  <a:ext cx="12" cy="12"/>
                </a:xfrm>
                <a:custGeom>
                  <a:avLst/>
                  <a:gdLst>
                    <a:gd name="T0" fmla="*/ 6 w 2"/>
                    <a:gd name="T1" fmla="*/ 0 h 2"/>
                    <a:gd name="T2" fmla="*/ 6 w 2"/>
                    <a:gd name="T3" fmla="*/ 0 h 2"/>
                    <a:gd name="T4" fmla="*/ 6 w 2"/>
                    <a:gd name="T5" fmla="*/ 0 h 2"/>
                    <a:gd name="T6" fmla="*/ 0 w 2"/>
                    <a:gd name="T7" fmla="*/ 6 h 2"/>
                    <a:gd name="T8" fmla="*/ 0 w 2"/>
                    <a:gd name="T9" fmla="*/ 6 h 2"/>
                    <a:gd name="T10" fmla="*/ 0 w 2"/>
                    <a:gd name="T11" fmla="*/ 6 h 2"/>
                    <a:gd name="T12" fmla="*/ 0 w 2"/>
                    <a:gd name="T13" fmla="*/ 12 h 2"/>
                    <a:gd name="T14" fmla="*/ 0 w 2"/>
                    <a:gd name="T15" fmla="*/ 12 h 2"/>
                    <a:gd name="T16" fmla="*/ 6 w 2"/>
                    <a:gd name="T17" fmla="*/ 12 h 2"/>
                    <a:gd name="T18" fmla="*/ 6 w 2"/>
                    <a:gd name="T19" fmla="*/ 12 h 2"/>
                    <a:gd name="T20" fmla="*/ 6 w 2"/>
                    <a:gd name="T21" fmla="*/ 12 h 2"/>
                    <a:gd name="T22" fmla="*/ 6 w 2"/>
                    <a:gd name="T23" fmla="*/ 12 h 2"/>
                    <a:gd name="T24" fmla="*/ 6 w 2"/>
                    <a:gd name="T25" fmla="*/ 12 h 2"/>
                    <a:gd name="T26" fmla="*/ 12 w 2"/>
                    <a:gd name="T27" fmla="*/ 12 h 2"/>
                    <a:gd name="T28" fmla="*/ 12 w 2"/>
                    <a:gd name="T29" fmla="*/ 12 h 2"/>
                    <a:gd name="T30" fmla="*/ 12 w 2"/>
                    <a:gd name="T31" fmla="*/ 6 h 2"/>
                    <a:gd name="T32" fmla="*/ 12 w 2"/>
                    <a:gd name="T33" fmla="*/ 6 h 2"/>
                    <a:gd name="T34" fmla="*/ 12 w 2"/>
                    <a:gd name="T35" fmla="*/ 6 h 2"/>
                    <a:gd name="T36" fmla="*/ 6 w 2"/>
                    <a:gd name="T37" fmla="*/ 0 h 2"/>
                    <a:gd name="T38" fmla="*/ 6 w 2"/>
                    <a:gd name="T39" fmla="*/ 0 h 2"/>
                    <a:gd name="T40" fmla="*/ 6 w 2"/>
                    <a:gd name="T41" fmla="*/ 0 h 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0" name="Freeform 400"/>
                <p:cNvSpPr>
                  <a:spLocks/>
                </p:cNvSpPr>
                <p:nvPr/>
              </p:nvSpPr>
              <p:spPr bwMode="auto">
                <a:xfrm>
                  <a:off x="2105" y="3402"/>
                  <a:ext cx="12" cy="6"/>
                </a:xfrm>
                <a:custGeom>
                  <a:avLst/>
                  <a:gdLst>
                    <a:gd name="T0" fmla="*/ 6 w 2"/>
                    <a:gd name="T1" fmla="*/ 0 h 1"/>
                    <a:gd name="T2" fmla="*/ 0 w 2"/>
                    <a:gd name="T3" fmla="*/ 0 h 1"/>
                    <a:gd name="T4" fmla="*/ 0 w 2"/>
                    <a:gd name="T5" fmla="*/ 0 h 1"/>
                    <a:gd name="T6" fmla="*/ 0 w 2"/>
                    <a:gd name="T7" fmla="*/ 0 h 1"/>
                    <a:gd name="T8" fmla="*/ 0 w 2"/>
                    <a:gd name="T9" fmla="*/ 6 h 1"/>
                    <a:gd name="T10" fmla="*/ 0 w 2"/>
                    <a:gd name="T11" fmla="*/ 6 h 1"/>
                    <a:gd name="T12" fmla="*/ 0 w 2"/>
                    <a:gd name="T13" fmla="*/ 6 h 1"/>
                    <a:gd name="T14" fmla="*/ 0 w 2"/>
                    <a:gd name="T15" fmla="*/ 6 h 1"/>
                    <a:gd name="T16" fmla="*/ 6 w 2"/>
                    <a:gd name="T17" fmla="*/ 6 h 1"/>
                    <a:gd name="T18" fmla="*/ 6 w 2"/>
                    <a:gd name="T19" fmla="*/ 6 h 1"/>
                    <a:gd name="T20" fmla="*/ 6 w 2"/>
                    <a:gd name="T21" fmla="*/ 6 h 1"/>
                    <a:gd name="T22" fmla="*/ 6 w 2"/>
                    <a:gd name="T23" fmla="*/ 6 h 1"/>
                    <a:gd name="T24" fmla="*/ 12 w 2"/>
                    <a:gd name="T25" fmla="*/ 6 h 1"/>
                    <a:gd name="T26" fmla="*/ 6 w 2"/>
                    <a:gd name="T27" fmla="*/ 0 h 1"/>
                    <a:gd name="T28" fmla="*/ 6 w 2"/>
                    <a:gd name="T29" fmla="*/ 0 h 1"/>
                    <a:gd name="T30" fmla="*/ 6 w 2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1" name="Freeform 401"/>
                <p:cNvSpPr>
                  <a:spLocks/>
                </p:cNvSpPr>
                <p:nvPr/>
              </p:nvSpPr>
              <p:spPr bwMode="auto">
                <a:xfrm>
                  <a:off x="2109" y="3430"/>
                  <a:ext cx="12" cy="6"/>
                </a:xfrm>
                <a:custGeom>
                  <a:avLst/>
                  <a:gdLst>
                    <a:gd name="T0" fmla="*/ 6 w 2"/>
                    <a:gd name="T1" fmla="*/ 0 h 1"/>
                    <a:gd name="T2" fmla="*/ 0 w 2"/>
                    <a:gd name="T3" fmla="*/ 0 h 1"/>
                    <a:gd name="T4" fmla="*/ 0 w 2"/>
                    <a:gd name="T5" fmla="*/ 0 h 1"/>
                    <a:gd name="T6" fmla="*/ 0 w 2"/>
                    <a:gd name="T7" fmla="*/ 0 h 1"/>
                    <a:gd name="T8" fmla="*/ 0 w 2"/>
                    <a:gd name="T9" fmla="*/ 6 h 1"/>
                    <a:gd name="T10" fmla="*/ 0 w 2"/>
                    <a:gd name="T11" fmla="*/ 6 h 1"/>
                    <a:gd name="T12" fmla="*/ 0 w 2"/>
                    <a:gd name="T13" fmla="*/ 6 h 1"/>
                    <a:gd name="T14" fmla="*/ 0 w 2"/>
                    <a:gd name="T15" fmla="*/ 6 h 1"/>
                    <a:gd name="T16" fmla="*/ 6 w 2"/>
                    <a:gd name="T17" fmla="*/ 6 h 1"/>
                    <a:gd name="T18" fmla="*/ 6 w 2"/>
                    <a:gd name="T19" fmla="*/ 6 h 1"/>
                    <a:gd name="T20" fmla="*/ 6 w 2"/>
                    <a:gd name="T21" fmla="*/ 6 h 1"/>
                    <a:gd name="T22" fmla="*/ 6 w 2"/>
                    <a:gd name="T23" fmla="*/ 6 h 1"/>
                    <a:gd name="T24" fmla="*/ 12 w 2"/>
                    <a:gd name="T25" fmla="*/ 6 h 1"/>
                    <a:gd name="T26" fmla="*/ 6 w 2"/>
                    <a:gd name="T27" fmla="*/ 0 h 1"/>
                    <a:gd name="T28" fmla="*/ 6 w 2"/>
                    <a:gd name="T29" fmla="*/ 0 h 1"/>
                    <a:gd name="T30" fmla="*/ 6 w 2"/>
                    <a:gd name="T31" fmla="*/ 0 h 1"/>
                    <a:gd name="T32" fmla="*/ 6 w 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2" name="Freeform 402"/>
                <p:cNvSpPr>
                  <a:spLocks/>
                </p:cNvSpPr>
                <p:nvPr/>
              </p:nvSpPr>
              <p:spPr bwMode="auto">
                <a:xfrm>
                  <a:off x="2087" y="3414"/>
                  <a:ext cx="12" cy="6"/>
                </a:xfrm>
                <a:custGeom>
                  <a:avLst/>
                  <a:gdLst>
                    <a:gd name="T0" fmla="*/ 6 w 2"/>
                    <a:gd name="T1" fmla="*/ 0 h 1"/>
                    <a:gd name="T2" fmla="*/ 0 w 2"/>
                    <a:gd name="T3" fmla="*/ 0 h 1"/>
                    <a:gd name="T4" fmla="*/ 0 w 2"/>
                    <a:gd name="T5" fmla="*/ 0 h 1"/>
                    <a:gd name="T6" fmla="*/ 0 w 2"/>
                    <a:gd name="T7" fmla="*/ 0 h 1"/>
                    <a:gd name="T8" fmla="*/ 0 w 2"/>
                    <a:gd name="T9" fmla="*/ 6 h 1"/>
                    <a:gd name="T10" fmla="*/ 0 w 2"/>
                    <a:gd name="T11" fmla="*/ 6 h 1"/>
                    <a:gd name="T12" fmla="*/ 0 w 2"/>
                    <a:gd name="T13" fmla="*/ 6 h 1"/>
                    <a:gd name="T14" fmla="*/ 0 w 2"/>
                    <a:gd name="T15" fmla="*/ 6 h 1"/>
                    <a:gd name="T16" fmla="*/ 6 w 2"/>
                    <a:gd name="T17" fmla="*/ 6 h 1"/>
                    <a:gd name="T18" fmla="*/ 6 w 2"/>
                    <a:gd name="T19" fmla="*/ 6 h 1"/>
                    <a:gd name="T20" fmla="*/ 6 w 2"/>
                    <a:gd name="T21" fmla="*/ 6 h 1"/>
                    <a:gd name="T22" fmla="*/ 6 w 2"/>
                    <a:gd name="T23" fmla="*/ 6 h 1"/>
                    <a:gd name="T24" fmla="*/ 12 w 2"/>
                    <a:gd name="T25" fmla="*/ 6 h 1"/>
                    <a:gd name="T26" fmla="*/ 6 w 2"/>
                    <a:gd name="T27" fmla="*/ 0 h 1"/>
                    <a:gd name="T28" fmla="*/ 6 w 2"/>
                    <a:gd name="T29" fmla="*/ 0 h 1"/>
                    <a:gd name="T30" fmla="*/ 6 w 2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3" name="Freeform 403"/>
                <p:cNvSpPr>
                  <a:spLocks/>
                </p:cNvSpPr>
                <p:nvPr/>
              </p:nvSpPr>
              <p:spPr bwMode="auto">
                <a:xfrm>
                  <a:off x="2105" y="3390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6 w 1"/>
                    <a:gd name="T13" fmla="*/ 6 h 1"/>
                    <a:gd name="T14" fmla="*/ 6 w 1"/>
                    <a:gd name="T15" fmla="*/ 6 h 1"/>
                    <a:gd name="T16" fmla="*/ 6 w 1"/>
                    <a:gd name="T17" fmla="*/ 6 h 1"/>
                    <a:gd name="T18" fmla="*/ 6 w 1"/>
                    <a:gd name="T19" fmla="*/ 6 h 1"/>
                    <a:gd name="T20" fmla="*/ 6 w 1"/>
                    <a:gd name="T21" fmla="*/ 0 h 1"/>
                    <a:gd name="T22" fmla="*/ 6 w 1"/>
                    <a:gd name="T23" fmla="*/ 0 h 1"/>
                    <a:gd name="T24" fmla="*/ 6 w 1"/>
                    <a:gd name="T25" fmla="*/ 0 h 1"/>
                    <a:gd name="T26" fmla="*/ 6 w 1"/>
                    <a:gd name="T27" fmla="*/ 0 h 1"/>
                    <a:gd name="T28" fmla="*/ 6 w 1"/>
                    <a:gd name="T29" fmla="*/ 0 h 1"/>
                    <a:gd name="T30" fmla="*/ 0 w 1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4" name="Freeform 404"/>
                <p:cNvSpPr>
                  <a:spLocks/>
                </p:cNvSpPr>
                <p:nvPr/>
              </p:nvSpPr>
              <p:spPr bwMode="auto">
                <a:xfrm>
                  <a:off x="2109" y="3385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6 w 1"/>
                    <a:gd name="T13" fmla="*/ 6 h 1"/>
                    <a:gd name="T14" fmla="*/ 6 w 1"/>
                    <a:gd name="T15" fmla="*/ 6 h 1"/>
                    <a:gd name="T16" fmla="*/ 6 w 1"/>
                    <a:gd name="T17" fmla="*/ 6 h 1"/>
                    <a:gd name="T18" fmla="*/ 6 w 1"/>
                    <a:gd name="T19" fmla="*/ 6 h 1"/>
                    <a:gd name="T20" fmla="*/ 6 w 1"/>
                    <a:gd name="T21" fmla="*/ 0 h 1"/>
                    <a:gd name="T22" fmla="*/ 6 w 1"/>
                    <a:gd name="T23" fmla="*/ 0 h 1"/>
                    <a:gd name="T24" fmla="*/ 6 w 1"/>
                    <a:gd name="T25" fmla="*/ 0 h 1"/>
                    <a:gd name="T26" fmla="*/ 6 w 1"/>
                    <a:gd name="T27" fmla="*/ 0 h 1"/>
                    <a:gd name="T28" fmla="*/ 6 w 1"/>
                    <a:gd name="T29" fmla="*/ 0 h 1"/>
                    <a:gd name="T30" fmla="*/ 0 w 1"/>
                    <a:gd name="T31" fmla="*/ 0 h 1"/>
                    <a:gd name="T32" fmla="*/ 0 w 1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5" name="Freeform 405"/>
                <p:cNvSpPr>
                  <a:spLocks/>
                </p:cNvSpPr>
                <p:nvPr/>
              </p:nvSpPr>
              <p:spPr bwMode="auto">
                <a:xfrm>
                  <a:off x="2117" y="3390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0 w 1"/>
                    <a:gd name="T13" fmla="*/ 6 h 1"/>
                    <a:gd name="T14" fmla="*/ 6 w 1"/>
                    <a:gd name="T15" fmla="*/ 6 h 1"/>
                    <a:gd name="T16" fmla="*/ 6 w 1"/>
                    <a:gd name="T17" fmla="*/ 6 h 1"/>
                    <a:gd name="T18" fmla="*/ 6 w 1"/>
                    <a:gd name="T19" fmla="*/ 6 h 1"/>
                    <a:gd name="T20" fmla="*/ 6 w 1"/>
                    <a:gd name="T21" fmla="*/ 0 h 1"/>
                    <a:gd name="T22" fmla="*/ 6 w 1"/>
                    <a:gd name="T23" fmla="*/ 0 h 1"/>
                    <a:gd name="T24" fmla="*/ 6 w 1"/>
                    <a:gd name="T25" fmla="*/ 0 h 1"/>
                    <a:gd name="T26" fmla="*/ 6 w 1"/>
                    <a:gd name="T27" fmla="*/ 0 h 1"/>
                    <a:gd name="T28" fmla="*/ 0 w 1"/>
                    <a:gd name="T29" fmla="*/ 0 h 1"/>
                    <a:gd name="T30" fmla="*/ 0 w 1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" name="Freeform 406"/>
                <p:cNvSpPr>
                  <a:spLocks/>
                </p:cNvSpPr>
                <p:nvPr/>
              </p:nvSpPr>
              <p:spPr bwMode="auto">
                <a:xfrm>
                  <a:off x="2109" y="3385"/>
                  <a:ext cx="6" cy="6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6 h 1"/>
                    <a:gd name="T10" fmla="*/ 0 w 1"/>
                    <a:gd name="T11" fmla="*/ 6 h 1"/>
                    <a:gd name="T12" fmla="*/ 0 w 1"/>
                    <a:gd name="T13" fmla="*/ 6 h 1"/>
                    <a:gd name="T14" fmla="*/ 6 w 1"/>
                    <a:gd name="T15" fmla="*/ 6 h 1"/>
                    <a:gd name="T16" fmla="*/ 6 w 1"/>
                    <a:gd name="T17" fmla="*/ 6 h 1"/>
                    <a:gd name="T18" fmla="*/ 6 w 1"/>
                    <a:gd name="T19" fmla="*/ 6 h 1"/>
                    <a:gd name="T20" fmla="*/ 6 w 1"/>
                    <a:gd name="T21" fmla="*/ 0 h 1"/>
                    <a:gd name="T22" fmla="*/ 6 w 1"/>
                    <a:gd name="T23" fmla="*/ 0 h 1"/>
                    <a:gd name="T24" fmla="*/ 6 w 1"/>
                    <a:gd name="T25" fmla="*/ 0 h 1"/>
                    <a:gd name="T26" fmla="*/ 6 w 1"/>
                    <a:gd name="T27" fmla="*/ 0 h 1"/>
                    <a:gd name="T28" fmla="*/ 0 w 1"/>
                    <a:gd name="T29" fmla="*/ 0 h 1"/>
                    <a:gd name="T30" fmla="*/ 0 w 1"/>
                    <a:gd name="T31" fmla="*/ 0 h 1"/>
                    <a:gd name="T32" fmla="*/ 0 w 1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7" name="Line 407"/>
                <p:cNvSpPr>
                  <a:spLocks noChangeShapeType="1"/>
                </p:cNvSpPr>
                <p:nvPr/>
              </p:nvSpPr>
              <p:spPr bwMode="auto">
                <a:xfrm flipH="1">
                  <a:off x="2109" y="3430"/>
                  <a:ext cx="12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8" name="Line 408"/>
                <p:cNvSpPr>
                  <a:spLocks noChangeShapeType="1"/>
                </p:cNvSpPr>
                <p:nvPr/>
              </p:nvSpPr>
              <p:spPr bwMode="auto">
                <a:xfrm flipH="1">
                  <a:off x="2111" y="3390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9" name="Line 409"/>
                <p:cNvSpPr>
                  <a:spLocks noChangeShapeType="1"/>
                </p:cNvSpPr>
                <p:nvPr/>
              </p:nvSpPr>
              <p:spPr bwMode="auto">
                <a:xfrm flipH="1">
                  <a:off x="2099" y="3396"/>
                  <a:ext cx="12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0" name="Line 410"/>
                <p:cNvSpPr>
                  <a:spLocks noChangeShapeType="1"/>
                </p:cNvSpPr>
                <p:nvPr/>
              </p:nvSpPr>
              <p:spPr bwMode="auto">
                <a:xfrm flipH="1">
                  <a:off x="2109" y="3430"/>
                  <a:ext cx="12" cy="6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1" name="Freeform 411"/>
                <p:cNvSpPr>
                  <a:spLocks/>
                </p:cNvSpPr>
                <p:nvPr/>
              </p:nvSpPr>
              <p:spPr bwMode="auto">
                <a:xfrm>
                  <a:off x="2154" y="3385"/>
                  <a:ext cx="126" cy="66"/>
                </a:xfrm>
                <a:custGeom>
                  <a:avLst/>
                  <a:gdLst>
                    <a:gd name="T0" fmla="*/ 0 w 21"/>
                    <a:gd name="T1" fmla="*/ 60 h 11"/>
                    <a:gd name="T2" fmla="*/ 6 w 21"/>
                    <a:gd name="T3" fmla="*/ 66 h 11"/>
                    <a:gd name="T4" fmla="*/ 24 w 21"/>
                    <a:gd name="T5" fmla="*/ 66 h 11"/>
                    <a:gd name="T6" fmla="*/ 42 w 21"/>
                    <a:gd name="T7" fmla="*/ 66 h 11"/>
                    <a:gd name="T8" fmla="*/ 48 w 21"/>
                    <a:gd name="T9" fmla="*/ 42 h 11"/>
                    <a:gd name="T10" fmla="*/ 54 w 21"/>
                    <a:gd name="T11" fmla="*/ 36 h 11"/>
                    <a:gd name="T12" fmla="*/ 84 w 21"/>
                    <a:gd name="T13" fmla="*/ 24 h 11"/>
                    <a:gd name="T14" fmla="*/ 84 w 21"/>
                    <a:gd name="T15" fmla="*/ 18 h 11"/>
                    <a:gd name="T16" fmla="*/ 126 w 21"/>
                    <a:gd name="T17" fmla="*/ 6 h 11"/>
                    <a:gd name="T18" fmla="*/ 126 w 21"/>
                    <a:gd name="T19" fmla="*/ 0 h 11"/>
                    <a:gd name="T20" fmla="*/ 78 w 21"/>
                    <a:gd name="T21" fmla="*/ 18 h 11"/>
                    <a:gd name="T22" fmla="*/ 72 w 21"/>
                    <a:gd name="T23" fmla="*/ 12 h 11"/>
                    <a:gd name="T24" fmla="*/ 54 w 21"/>
                    <a:gd name="T25" fmla="*/ 24 h 11"/>
                    <a:gd name="T26" fmla="*/ 54 w 21"/>
                    <a:gd name="T27" fmla="*/ 12 h 11"/>
                    <a:gd name="T28" fmla="*/ 54 w 21"/>
                    <a:gd name="T29" fmla="*/ 6 h 11"/>
                    <a:gd name="T30" fmla="*/ 18 w 21"/>
                    <a:gd name="T31" fmla="*/ 12 h 11"/>
                    <a:gd name="T32" fmla="*/ 12 w 21"/>
                    <a:gd name="T33" fmla="*/ 0 h 11"/>
                    <a:gd name="T34" fmla="*/ 6 w 21"/>
                    <a:gd name="T35" fmla="*/ 0 h 11"/>
                    <a:gd name="T36" fmla="*/ 0 w 21"/>
                    <a:gd name="T37" fmla="*/ 12 h 11"/>
                    <a:gd name="T38" fmla="*/ 0 w 21"/>
                    <a:gd name="T39" fmla="*/ 42 h 11"/>
                    <a:gd name="T40" fmla="*/ 0 w 21"/>
                    <a:gd name="T41" fmla="*/ 48 h 11"/>
                    <a:gd name="T42" fmla="*/ 0 w 21"/>
                    <a:gd name="T43" fmla="*/ 60 h 1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1" h="11">
                      <a:moveTo>
                        <a:pt x="0" y="10"/>
                      </a:moveTo>
                      <a:lnTo>
                        <a:pt x="1" y="11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8" y="7"/>
                      </a:lnTo>
                      <a:lnTo>
                        <a:pt x="9" y="6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1" y="0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9" y="4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2" name="Freeform 412"/>
                <p:cNvSpPr>
                  <a:spLocks/>
                </p:cNvSpPr>
                <p:nvPr/>
              </p:nvSpPr>
              <p:spPr bwMode="auto">
                <a:xfrm>
                  <a:off x="2200" y="3430"/>
                  <a:ext cx="126" cy="66"/>
                </a:xfrm>
                <a:custGeom>
                  <a:avLst/>
                  <a:gdLst>
                    <a:gd name="T0" fmla="*/ 0 w 21"/>
                    <a:gd name="T1" fmla="*/ 60 h 11"/>
                    <a:gd name="T2" fmla="*/ 6 w 21"/>
                    <a:gd name="T3" fmla="*/ 66 h 11"/>
                    <a:gd name="T4" fmla="*/ 24 w 21"/>
                    <a:gd name="T5" fmla="*/ 66 h 11"/>
                    <a:gd name="T6" fmla="*/ 42 w 21"/>
                    <a:gd name="T7" fmla="*/ 66 h 11"/>
                    <a:gd name="T8" fmla="*/ 48 w 21"/>
                    <a:gd name="T9" fmla="*/ 42 h 11"/>
                    <a:gd name="T10" fmla="*/ 54 w 21"/>
                    <a:gd name="T11" fmla="*/ 36 h 11"/>
                    <a:gd name="T12" fmla="*/ 84 w 21"/>
                    <a:gd name="T13" fmla="*/ 24 h 11"/>
                    <a:gd name="T14" fmla="*/ 84 w 21"/>
                    <a:gd name="T15" fmla="*/ 18 h 11"/>
                    <a:gd name="T16" fmla="*/ 126 w 21"/>
                    <a:gd name="T17" fmla="*/ 6 h 11"/>
                    <a:gd name="T18" fmla="*/ 126 w 21"/>
                    <a:gd name="T19" fmla="*/ 0 h 11"/>
                    <a:gd name="T20" fmla="*/ 78 w 21"/>
                    <a:gd name="T21" fmla="*/ 18 h 11"/>
                    <a:gd name="T22" fmla="*/ 72 w 21"/>
                    <a:gd name="T23" fmla="*/ 12 h 11"/>
                    <a:gd name="T24" fmla="*/ 54 w 21"/>
                    <a:gd name="T25" fmla="*/ 24 h 11"/>
                    <a:gd name="T26" fmla="*/ 54 w 21"/>
                    <a:gd name="T27" fmla="*/ 12 h 11"/>
                    <a:gd name="T28" fmla="*/ 54 w 21"/>
                    <a:gd name="T29" fmla="*/ 6 h 11"/>
                    <a:gd name="T30" fmla="*/ 18 w 21"/>
                    <a:gd name="T31" fmla="*/ 12 h 11"/>
                    <a:gd name="T32" fmla="*/ 12 w 21"/>
                    <a:gd name="T33" fmla="*/ 0 h 11"/>
                    <a:gd name="T34" fmla="*/ 6 w 21"/>
                    <a:gd name="T35" fmla="*/ 0 h 11"/>
                    <a:gd name="T36" fmla="*/ 0 w 21"/>
                    <a:gd name="T37" fmla="*/ 12 h 11"/>
                    <a:gd name="T38" fmla="*/ 0 w 21"/>
                    <a:gd name="T39" fmla="*/ 42 h 11"/>
                    <a:gd name="T40" fmla="*/ 0 w 21"/>
                    <a:gd name="T41" fmla="*/ 48 h 11"/>
                    <a:gd name="T42" fmla="*/ 0 w 21"/>
                    <a:gd name="T43" fmla="*/ 60 h 1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1" h="11">
                      <a:moveTo>
                        <a:pt x="0" y="10"/>
                      </a:moveTo>
                      <a:lnTo>
                        <a:pt x="1" y="11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8" y="7"/>
                      </a:lnTo>
                      <a:lnTo>
                        <a:pt x="9" y="6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21" y="1"/>
                      </a:lnTo>
                      <a:lnTo>
                        <a:pt x="21" y="0"/>
                      </a:lnTo>
                      <a:lnTo>
                        <a:pt x="13" y="3"/>
                      </a:lnTo>
                      <a:lnTo>
                        <a:pt x="12" y="2"/>
                      </a:lnTo>
                      <a:lnTo>
                        <a:pt x="9" y="4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0" y="8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3" name="Line 413"/>
                <p:cNvSpPr>
                  <a:spLocks noChangeShapeType="1"/>
                </p:cNvSpPr>
                <p:nvPr/>
              </p:nvSpPr>
              <p:spPr bwMode="auto">
                <a:xfrm>
                  <a:off x="2200" y="3385"/>
                  <a:ext cx="1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4" name="Line 414"/>
                <p:cNvSpPr>
                  <a:spLocks noChangeShapeType="1"/>
                </p:cNvSpPr>
                <p:nvPr/>
              </p:nvSpPr>
              <p:spPr bwMode="auto">
                <a:xfrm>
                  <a:off x="2200" y="3385"/>
                  <a:ext cx="1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5" name="Line 415"/>
                <p:cNvSpPr>
                  <a:spLocks noChangeShapeType="1"/>
                </p:cNvSpPr>
                <p:nvPr/>
              </p:nvSpPr>
              <p:spPr bwMode="auto">
                <a:xfrm>
                  <a:off x="2159" y="3360"/>
                  <a:ext cx="6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6" name="Line 416"/>
                <p:cNvSpPr>
                  <a:spLocks noChangeShapeType="1"/>
                </p:cNvSpPr>
                <p:nvPr/>
              </p:nvSpPr>
              <p:spPr bwMode="auto">
                <a:xfrm>
                  <a:off x="2159" y="3330"/>
                  <a:ext cx="12" cy="1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7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2154" y="3385"/>
                  <a:ext cx="46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8" name="Line 418"/>
                <p:cNvSpPr>
                  <a:spLocks noChangeShapeType="1"/>
                </p:cNvSpPr>
                <p:nvPr/>
              </p:nvSpPr>
              <p:spPr bwMode="auto">
                <a:xfrm flipV="1">
                  <a:off x="2200" y="3385"/>
                  <a:ext cx="24" cy="12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9" name="Line 419"/>
                <p:cNvSpPr>
                  <a:spLocks noChangeShapeType="1"/>
                </p:cNvSpPr>
                <p:nvPr/>
              </p:nvSpPr>
              <p:spPr bwMode="auto">
                <a:xfrm>
                  <a:off x="2154" y="3430"/>
                  <a:ext cx="1" cy="30"/>
                </a:xfrm>
                <a:prstGeom prst="line">
                  <a:avLst/>
                </a:prstGeom>
                <a:noFill/>
                <a:ln w="0">
                  <a:solidFill>
                    <a:srgbClr val="2428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0" name="Freeform 420"/>
                <p:cNvSpPr>
                  <a:spLocks/>
                </p:cNvSpPr>
                <p:nvPr/>
              </p:nvSpPr>
              <p:spPr bwMode="auto">
                <a:xfrm>
                  <a:off x="2154" y="3475"/>
                  <a:ext cx="36" cy="18"/>
                </a:xfrm>
                <a:custGeom>
                  <a:avLst/>
                  <a:gdLst>
                    <a:gd name="T0" fmla="*/ 0 w 6"/>
                    <a:gd name="T1" fmla="*/ 6 h 3"/>
                    <a:gd name="T2" fmla="*/ 12 w 6"/>
                    <a:gd name="T3" fmla="*/ 6 h 3"/>
                    <a:gd name="T4" fmla="*/ 30 w 6"/>
                    <a:gd name="T5" fmla="*/ 0 h 3"/>
                    <a:gd name="T6" fmla="*/ 36 w 6"/>
                    <a:gd name="T7" fmla="*/ 0 h 3"/>
                    <a:gd name="T8" fmla="*/ 30 w 6"/>
                    <a:gd name="T9" fmla="*/ 12 h 3"/>
                    <a:gd name="T10" fmla="*/ 24 w 6"/>
                    <a:gd name="T11" fmla="*/ 12 h 3"/>
                    <a:gd name="T12" fmla="*/ 18 w 6"/>
                    <a:gd name="T13" fmla="*/ 12 h 3"/>
                    <a:gd name="T14" fmla="*/ 18 w 6"/>
                    <a:gd name="T15" fmla="*/ 6 h 3"/>
                    <a:gd name="T16" fmla="*/ 6 w 6"/>
                    <a:gd name="T17" fmla="*/ 12 h 3"/>
                    <a:gd name="T18" fmla="*/ 6 w 6"/>
                    <a:gd name="T19" fmla="*/ 18 h 3"/>
                    <a:gd name="T20" fmla="*/ 0 w 6"/>
                    <a:gd name="T21" fmla="*/ 12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" h="3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5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1" y="2"/>
                      </a:lnTo>
                      <a:lnTo>
                        <a:pt x="1" y="3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1" name="Freeform 421"/>
                <p:cNvSpPr>
                  <a:spLocks/>
                </p:cNvSpPr>
                <p:nvPr/>
              </p:nvSpPr>
              <p:spPr bwMode="auto">
                <a:xfrm>
                  <a:off x="2237" y="3366"/>
                  <a:ext cx="24" cy="12"/>
                </a:xfrm>
                <a:custGeom>
                  <a:avLst/>
                  <a:gdLst>
                    <a:gd name="T0" fmla="*/ 0 w 4"/>
                    <a:gd name="T1" fmla="*/ 6 h 2"/>
                    <a:gd name="T2" fmla="*/ 0 w 4"/>
                    <a:gd name="T3" fmla="*/ 0 h 2"/>
                    <a:gd name="T4" fmla="*/ 12 w 4"/>
                    <a:gd name="T5" fmla="*/ 0 h 2"/>
                    <a:gd name="T6" fmla="*/ 12 w 4"/>
                    <a:gd name="T7" fmla="*/ 12 h 2"/>
                    <a:gd name="T8" fmla="*/ 12 w 4"/>
                    <a:gd name="T9" fmla="*/ 0 h 2"/>
                    <a:gd name="T10" fmla="*/ 24 w 4"/>
                    <a:gd name="T11" fmla="*/ 0 h 2"/>
                    <a:gd name="T12" fmla="*/ 24 w 4"/>
                    <a:gd name="T13" fmla="*/ 12 h 2"/>
                    <a:gd name="T14" fmla="*/ 0 w 4"/>
                    <a:gd name="T15" fmla="*/ 6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2" name="Freeform 422"/>
                <p:cNvSpPr>
                  <a:spLocks/>
                </p:cNvSpPr>
                <p:nvPr/>
              </p:nvSpPr>
              <p:spPr bwMode="auto">
                <a:xfrm>
                  <a:off x="2237" y="3366"/>
                  <a:ext cx="24" cy="12"/>
                </a:xfrm>
                <a:custGeom>
                  <a:avLst/>
                  <a:gdLst>
                    <a:gd name="T0" fmla="*/ 0 w 4"/>
                    <a:gd name="T1" fmla="*/ 6 h 2"/>
                    <a:gd name="T2" fmla="*/ 0 w 4"/>
                    <a:gd name="T3" fmla="*/ 0 h 2"/>
                    <a:gd name="T4" fmla="*/ 12 w 4"/>
                    <a:gd name="T5" fmla="*/ 0 h 2"/>
                    <a:gd name="T6" fmla="*/ 12 w 4"/>
                    <a:gd name="T7" fmla="*/ 12 h 2"/>
                    <a:gd name="T8" fmla="*/ 12 w 4"/>
                    <a:gd name="T9" fmla="*/ 0 h 2"/>
                    <a:gd name="T10" fmla="*/ 24 w 4"/>
                    <a:gd name="T11" fmla="*/ 0 h 2"/>
                    <a:gd name="T12" fmla="*/ 24 w 4"/>
                    <a:gd name="T13" fmla="*/ 12 h 2"/>
                    <a:gd name="T14" fmla="*/ 0 w 4"/>
                    <a:gd name="T15" fmla="*/ 6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3" name="Freeform 423"/>
                <p:cNvSpPr>
                  <a:spLocks/>
                </p:cNvSpPr>
                <p:nvPr/>
              </p:nvSpPr>
              <p:spPr bwMode="auto">
                <a:xfrm rot="2441732">
                  <a:off x="2245" y="3385"/>
                  <a:ext cx="336" cy="132"/>
                </a:xfrm>
                <a:custGeom>
                  <a:avLst/>
                  <a:gdLst>
                    <a:gd name="T0" fmla="*/ 18 w 56"/>
                    <a:gd name="T1" fmla="*/ 96 h 22"/>
                    <a:gd name="T2" fmla="*/ 162 w 56"/>
                    <a:gd name="T3" fmla="*/ 54 h 22"/>
                    <a:gd name="T4" fmla="*/ 162 w 56"/>
                    <a:gd name="T5" fmla="*/ 54 h 22"/>
                    <a:gd name="T6" fmla="*/ 222 w 56"/>
                    <a:gd name="T7" fmla="*/ 30 h 22"/>
                    <a:gd name="T8" fmla="*/ 228 w 56"/>
                    <a:gd name="T9" fmla="*/ 36 h 22"/>
                    <a:gd name="T10" fmla="*/ 324 w 56"/>
                    <a:gd name="T11" fmla="*/ 0 h 22"/>
                    <a:gd name="T12" fmla="*/ 336 w 56"/>
                    <a:gd name="T13" fmla="*/ 0 h 22"/>
                    <a:gd name="T14" fmla="*/ 336 w 56"/>
                    <a:gd name="T15" fmla="*/ 12 h 22"/>
                    <a:gd name="T16" fmla="*/ 336 w 56"/>
                    <a:gd name="T17" fmla="*/ 18 h 22"/>
                    <a:gd name="T18" fmla="*/ 330 w 56"/>
                    <a:gd name="T19" fmla="*/ 18 h 22"/>
                    <a:gd name="T20" fmla="*/ 228 w 56"/>
                    <a:gd name="T21" fmla="*/ 54 h 22"/>
                    <a:gd name="T22" fmla="*/ 222 w 56"/>
                    <a:gd name="T23" fmla="*/ 54 h 22"/>
                    <a:gd name="T24" fmla="*/ 168 w 56"/>
                    <a:gd name="T25" fmla="*/ 72 h 22"/>
                    <a:gd name="T26" fmla="*/ 24 w 56"/>
                    <a:gd name="T27" fmla="*/ 120 h 22"/>
                    <a:gd name="T28" fmla="*/ 18 w 56"/>
                    <a:gd name="T29" fmla="*/ 132 h 22"/>
                    <a:gd name="T30" fmla="*/ 6 w 56"/>
                    <a:gd name="T31" fmla="*/ 132 h 22"/>
                    <a:gd name="T32" fmla="*/ 0 w 56"/>
                    <a:gd name="T33" fmla="*/ 120 h 22"/>
                    <a:gd name="T34" fmla="*/ 0 w 56"/>
                    <a:gd name="T35" fmla="*/ 108 h 22"/>
                    <a:gd name="T36" fmla="*/ 6 w 56"/>
                    <a:gd name="T37" fmla="*/ 102 h 22"/>
                    <a:gd name="T38" fmla="*/ 12 w 56"/>
                    <a:gd name="T39" fmla="*/ 96 h 22"/>
                    <a:gd name="T40" fmla="*/ 18 w 56"/>
                    <a:gd name="T41" fmla="*/ 96 h 2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56" h="22">
                      <a:moveTo>
                        <a:pt x="3" y="16"/>
                      </a:moveTo>
                      <a:lnTo>
                        <a:pt x="27" y="9"/>
                      </a:lnTo>
                      <a:lnTo>
                        <a:pt x="37" y="5"/>
                      </a:lnTo>
                      <a:lnTo>
                        <a:pt x="38" y="6"/>
                      </a:lnTo>
                      <a:lnTo>
                        <a:pt x="54" y="0"/>
                      </a:lnTo>
                      <a:lnTo>
                        <a:pt x="56" y="0"/>
                      </a:lnTo>
                      <a:lnTo>
                        <a:pt x="56" y="2"/>
                      </a:lnTo>
                      <a:lnTo>
                        <a:pt x="56" y="3"/>
                      </a:lnTo>
                      <a:lnTo>
                        <a:pt x="55" y="3"/>
                      </a:lnTo>
                      <a:lnTo>
                        <a:pt x="38" y="9"/>
                      </a:lnTo>
                      <a:lnTo>
                        <a:pt x="37" y="9"/>
                      </a:lnTo>
                      <a:lnTo>
                        <a:pt x="28" y="12"/>
                      </a:lnTo>
                      <a:lnTo>
                        <a:pt x="4" y="20"/>
                      </a:lnTo>
                      <a:lnTo>
                        <a:pt x="3" y="22"/>
                      </a:lnTo>
                      <a:lnTo>
                        <a:pt x="1" y="22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" y="17"/>
                      </a:lnTo>
                      <a:lnTo>
                        <a:pt x="2" y="16"/>
                      </a:lnTo>
                      <a:lnTo>
                        <a:pt x="3" y="16"/>
                      </a:lnTo>
                      <a:close/>
                    </a:path>
                  </a:pathLst>
                </a:custGeom>
                <a:solidFill>
                  <a:srgbClr val="878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4" name="Freeform 424"/>
                <p:cNvSpPr>
                  <a:spLocks/>
                </p:cNvSpPr>
                <p:nvPr/>
              </p:nvSpPr>
              <p:spPr bwMode="auto">
                <a:xfrm>
                  <a:off x="2290" y="3430"/>
                  <a:ext cx="12" cy="24"/>
                </a:xfrm>
                <a:custGeom>
                  <a:avLst/>
                  <a:gdLst>
                    <a:gd name="T0" fmla="*/ 6 w 2"/>
                    <a:gd name="T1" fmla="*/ 0 h 4"/>
                    <a:gd name="T2" fmla="*/ 0 w 2"/>
                    <a:gd name="T3" fmla="*/ 6 h 4"/>
                    <a:gd name="T4" fmla="*/ 0 w 2"/>
                    <a:gd name="T5" fmla="*/ 18 h 4"/>
                    <a:gd name="T6" fmla="*/ 0 w 2"/>
                    <a:gd name="T7" fmla="*/ 24 h 4"/>
                    <a:gd name="T8" fmla="*/ 6 w 2"/>
                    <a:gd name="T9" fmla="*/ 24 h 4"/>
                    <a:gd name="T10" fmla="*/ 12 w 2"/>
                    <a:gd name="T11" fmla="*/ 2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4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5" name="Freeform 425"/>
                <p:cNvSpPr>
                  <a:spLocks/>
                </p:cNvSpPr>
                <p:nvPr/>
              </p:nvSpPr>
              <p:spPr bwMode="auto">
                <a:xfrm>
                  <a:off x="2381" y="3475"/>
                  <a:ext cx="18" cy="18"/>
                </a:xfrm>
                <a:custGeom>
                  <a:avLst/>
                  <a:gdLst>
                    <a:gd name="T0" fmla="*/ 6 w 3"/>
                    <a:gd name="T1" fmla="*/ 0 h 3"/>
                    <a:gd name="T2" fmla="*/ 0 w 3"/>
                    <a:gd name="T3" fmla="*/ 6 h 3"/>
                    <a:gd name="T4" fmla="*/ 6 w 3"/>
                    <a:gd name="T5" fmla="*/ 12 h 3"/>
                    <a:gd name="T6" fmla="*/ 6 w 3"/>
                    <a:gd name="T7" fmla="*/ 12 h 3"/>
                    <a:gd name="T8" fmla="*/ 12 w 3"/>
                    <a:gd name="T9" fmla="*/ 18 h 3"/>
                    <a:gd name="T10" fmla="*/ 18 w 3"/>
                    <a:gd name="T11" fmla="*/ 18 h 3"/>
                    <a:gd name="T12" fmla="*/ 18 w 3"/>
                    <a:gd name="T13" fmla="*/ 18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2"/>
                      </a:lnTo>
                      <a:lnTo>
                        <a:pt x="2" y="3"/>
                      </a:lnTo>
                      <a:lnTo>
                        <a:pt x="3" y="3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6" name="Freeform 426"/>
                <p:cNvSpPr>
                  <a:spLocks/>
                </p:cNvSpPr>
                <p:nvPr/>
              </p:nvSpPr>
              <p:spPr bwMode="auto">
                <a:xfrm>
                  <a:off x="2489" y="3342"/>
                  <a:ext cx="18" cy="18"/>
                </a:xfrm>
                <a:custGeom>
                  <a:avLst/>
                  <a:gdLst>
                    <a:gd name="T0" fmla="*/ 6 w 3"/>
                    <a:gd name="T1" fmla="*/ 0 h 3"/>
                    <a:gd name="T2" fmla="*/ 0 w 3"/>
                    <a:gd name="T3" fmla="*/ 6 h 3"/>
                    <a:gd name="T4" fmla="*/ 0 w 3"/>
                    <a:gd name="T5" fmla="*/ 12 h 3"/>
                    <a:gd name="T6" fmla="*/ 6 w 3"/>
                    <a:gd name="T7" fmla="*/ 18 h 3"/>
                    <a:gd name="T8" fmla="*/ 6 w 3"/>
                    <a:gd name="T9" fmla="*/ 18 h 3"/>
                    <a:gd name="T10" fmla="*/ 12 w 3"/>
                    <a:gd name="T11" fmla="*/ 18 h 3"/>
                    <a:gd name="T12" fmla="*/ 18 w 3"/>
                    <a:gd name="T13" fmla="*/ 18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3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3" y="3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7" name="Freeform 427"/>
                <p:cNvSpPr>
                  <a:spLocks/>
                </p:cNvSpPr>
                <p:nvPr/>
              </p:nvSpPr>
              <p:spPr bwMode="auto">
                <a:xfrm>
                  <a:off x="2426" y="3475"/>
                  <a:ext cx="12" cy="1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6 h 2"/>
                    <a:gd name="T4" fmla="*/ 0 w 2"/>
                    <a:gd name="T5" fmla="*/ 6 h 2"/>
                    <a:gd name="T6" fmla="*/ 0 w 2"/>
                    <a:gd name="T7" fmla="*/ 12 h 2"/>
                    <a:gd name="T8" fmla="*/ 6 w 2"/>
                    <a:gd name="T9" fmla="*/ 12 h 2"/>
                    <a:gd name="T10" fmla="*/ 6 w 2"/>
                    <a:gd name="T11" fmla="*/ 12 h 2"/>
                    <a:gd name="T12" fmla="*/ 12 w 2"/>
                    <a:gd name="T13" fmla="*/ 1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0">
                  <a:solidFill>
                    <a:srgbClr val="24282B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8" name="Freeform 2"/>
              <p:cNvSpPr>
                <a:spLocks/>
              </p:cNvSpPr>
              <p:nvPr/>
            </p:nvSpPr>
            <p:spPr bwMode="auto">
              <a:xfrm>
                <a:off x="797815" y="3102376"/>
                <a:ext cx="3531427" cy="372341"/>
              </a:xfrm>
              <a:custGeom>
                <a:avLst/>
                <a:gdLst>
                  <a:gd name="T0" fmla="*/ 3714750 w 2340"/>
                  <a:gd name="T1" fmla="*/ 0 h 252"/>
                  <a:gd name="T2" fmla="*/ 3457575 w 2340"/>
                  <a:gd name="T3" fmla="*/ 28575 h 252"/>
                  <a:gd name="T4" fmla="*/ 2667000 w 2340"/>
                  <a:gd name="T5" fmla="*/ 95250 h 252"/>
                  <a:gd name="T6" fmla="*/ 2314575 w 2340"/>
                  <a:gd name="T7" fmla="*/ 133350 h 252"/>
                  <a:gd name="T8" fmla="*/ 2028825 w 2340"/>
                  <a:gd name="T9" fmla="*/ 200025 h 252"/>
                  <a:gd name="T10" fmla="*/ 1838325 w 2340"/>
                  <a:gd name="T11" fmla="*/ 247650 h 252"/>
                  <a:gd name="T12" fmla="*/ 1457325 w 2340"/>
                  <a:gd name="T13" fmla="*/ 333375 h 252"/>
                  <a:gd name="T14" fmla="*/ 895350 w 2340"/>
                  <a:gd name="T15" fmla="*/ 400050 h 252"/>
                  <a:gd name="T16" fmla="*/ 0 w 2340"/>
                  <a:gd name="T17" fmla="*/ 390525 h 2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40" h="252">
                    <a:moveTo>
                      <a:pt x="2340" y="0"/>
                    </a:moveTo>
                    <a:cubicBezTo>
                      <a:pt x="2287" y="11"/>
                      <a:pt x="2232" y="13"/>
                      <a:pt x="2178" y="18"/>
                    </a:cubicBezTo>
                    <a:cubicBezTo>
                      <a:pt x="2013" y="59"/>
                      <a:pt x="1850" y="56"/>
                      <a:pt x="1680" y="60"/>
                    </a:cubicBezTo>
                    <a:cubicBezTo>
                      <a:pt x="1606" y="68"/>
                      <a:pt x="1532" y="73"/>
                      <a:pt x="1458" y="84"/>
                    </a:cubicBezTo>
                    <a:cubicBezTo>
                      <a:pt x="1399" y="104"/>
                      <a:pt x="1337" y="108"/>
                      <a:pt x="1278" y="126"/>
                    </a:cubicBezTo>
                    <a:cubicBezTo>
                      <a:pt x="1237" y="138"/>
                      <a:pt x="1201" y="150"/>
                      <a:pt x="1158" y="156"/>
                    </a:cubicBezTo>
                    <a:cubicBezTo>
                      <a:pt x="1081" y="182"/>
                      <a:pt x="999" y="200"/>
                      <a:pt x="918" y="210"/>
                    </a:cubicBezTo>
                    <a:cubicBezTo>
                      <a:pt x="809" y="246"/>
                      <a:pt x="676" y="243"/>
                      <a:pt x="564" y="252"/>
                    </a:cubicBezTo>
                    <a:cubicBezTo>
                      <a:pt x="40" y="246"/>
                      <a:pt x="228" y="246"/>
                      <a:pt x="0" y="246"/>
                    </a:cubicBezTo>
                  </a:path>
                </a:pathLst>
              </a:custGeom>
              <a:noFill/>
              <a:ln w="88900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0" name="Group 4"/>
              <p:cNvGrpSpPr>
                <a:grpSpLocks/>
              </p:cNvGrpSpPr>
              <p:nvPr/>
            </p:nvGrpSpPr>
            <p:grpSpPr bwMode="auto">
              <a:xfrm rot="20577219">
                <a:off x="1400406" y="681863"/>
                <a:ext cx="1139602" cy="3387230"/>
                <a:chOff x="733" y="2222"/>
                <a:chExt cx="753" cy="1530"/>
              </a:xfrm>
            </p:grpSpPr>
            <p:grpSp>
              <p:nvGrpSpPr>
                <p:cNvPr id="91" name="Group 5"/>
                <p:cNvGrpSpPr>
                  <a:grpSpLocks/>
                </p:cNvGrpSpPr>
                <p:nvPr/>
              </p:nvGrpSpPr>
              <p:grpSpPr bwMode="auto">
                <a:xfrm>
                  <a:off x="733" y="2226"/>
                  <a:ext cx="753" cy="1526"/>
                  <a:chOff x="733" y="2226"/>
                  <a:chExt cx="753" cy="1526"/>
                </a:xfrm>
              </p:grpSpPr>
              <p:sp>
                <p:nvSpPr>
                  <p:cNvPr id="93" name="Freeform 6"/>
                  <p:cNvSpPr>
                    <a:spLocks/>
                  </p:cNvSpPr>
                  <p:nvPr/>
                </p:nvSpPr>
                <p:spPr bwMode="auto">
                  <a:xfrm>
                    <a:off x="865" y="2367"/>
                    <a:ext cx="621" cy="1385"/>
                  </a:xfrm>
                  <a:custGeom>
                    <a:avLst/>
                    <a:gdLst>
                      <a:gd name="T0" fmla="*/ 125 w 621"/>
                      <a:gd name="T1" fmla="*/ 43 h 1952"/>
                      <a:gd name="T2" fmla="*/ 161 w 621"/>
                      <a:gd name="T3" fmla="*/ 70 h 1952"/>
                      <a:gd name="T4" fmla="*/ 71 w 621"/>
                      <a:gd name="T5" fmla="*/ 133 h 1952"/>
                      <a:gd name="T6" fmla="*/ 5 w 621"/>
                      <a:gd name="T7" fmla="*/ 259 h 1952"/>
                      <a:gd name="T8" fmla="*/ 161 w 621"/>
                      <a:gd name="T9" fmla="*/ 496 h 1952"/>
                      <a:gd name="T10" fmla="*/ 203 w 621"/>
                      <a:gd name="T11" fmla="*/ 589 h 1952"/>
                      <a:gd name="T12" fmla="*/ 149 w 621"/>
                      <a:gd name="T13" fmla="*/ 682 h 1952"/>
                      <a:gd name="T14" fmla="*/ 84 w 621"/>
                      <a:gd name="T15" fmla="*/ 869 h 1952"/>
                      <a:gd name="T16" fmla="*/ 152 w 621"/>
                      <a:gd name="T17" fmla="*/ 1009 h 1952"/>
                      <a:gd name="T18" fmla="*/ 284 w 621"/>
                      <a:gd name="T19" fmla="*/ 1087 h 1952"/>
                      <a:gd name="T20" fmla="*/ 206 w 621"/>
                      <a:gd name="T21" fmla="*/ 1165 h 1952"/>
                      <a:gd name="T22" fmla="*/ 147 w 621"/>
                      <a:gd name="T23" fmla="*/ 1261 h 1952"/>
                      <a:gd name="T24" fmla="*/ 206 w 621"/>
                      <a:gd name="T25" fmla="*/ 1411 h 1952"/>
                      <a:gd name="T26" fmla="*/ 398 w 621"/>
                      <a:gd name="T27" fmla="*/ 1507 h 1952"/>
                      <a:gd name="T28" fmla="*/ 440 w 621"/>
                      <a:gd name="T29" fmla="*/ 1597 h 1952"/>
                      <a:gd name="T30" fmla="*/ 182 w 621"/>
                      <a:gd name="T31" fmla="*/ 1645 h 1952"/>
                      <a:gd name="T32" fmla="*/ 62 w 621"/>
                      <a:gd name="T33" fmla="*/ 1825 h 1952"/>
                      <a:gd name="T34" fmla="*/ 152 w 621"/>
                      <a:gd name="T35" fmla="*/ 1933 h 1952"/>
                      <a:gd name="T36" fmla="*/ 182 w 621"/>
                      <a:gd name="T37" fmla="*/ 1855 h 1952"/>
                      <a:gd name="T38" fmla="*/ 350 w 621"/>
                      <a:gd name="T39" fmla="*/ 1729 h 1952"/>
                      <a:gd name="T40" fmla="*/ 566 w 621"/>
                      <a:gd name="T41" fmla="*/ 1657 h 1952"/>
                      <a:gd name="T42" fmla="*/ 560 w 621"/>
                      <a:gd name="T43" fmla="*/ 1483 h 1952"/>
                      <a:gd name="T44" fmla="*/ 362 w 621"/>
                      <a:gd name="T45" fmla="*/ 1411 h 1952"/>
                      <a:gd name="T46" fmla="*/ 224 w 621"/>
                      <a:gd name="T47" fmla="*/ 1291 h 1952"/>
                      <a:gd name="T48" fmla="*/ 290 w 621"/>
                      <a:gd name="T49" fmla="*/ 1183 h 1952"/>
                      <a:gd name="T50" fmla="*/ 326 w 621"/>
                      <a:gd name="T51" fmla="*/ 1063 h 1952"/>
                      <a:gd name="T52" fmla="*/ 147 w 621"/>
                      <a:gd name="T53" fmla="*/ 918 h 1952"/>
                      <a:gd name="T54" fmla="*/ 164 w 621"/>
                      <a:gd name="T55" fmla="*/ 742 h 1952"/>
                      <a:gd name="T56" fmla="*/ 233 w 621"/>
                      <a:gd name="T57" fmla="*/ 631 h 1952"/>
                      <a:gd name="T58" fmla="*/ 161 w 621"/>
                      <a:gd name="T59" fmla="*/ 451 h 1952"/>
                      <a:gd name="T60" fmla="*/ 47 w 621"/>
                      <a:gd name="T61" fmla="*/ 325 h 1952"/>
                      <a:gd name="T62" fmla="*/ 41 w 621"/>
                      <a:gd name="T63" fmla="*/ 199 h 1952"/>
                      <a:gd name="T64" fmla="*/ 116 w 621"/>
                      <a:gd name="T65" fmla="*/ 124 h 1952"/>
                      <a:gd name="T66" fmla="*/ 173 w 621"/>
                      <a:gd name="T67" fmla="*/ 46 h 1952"/>
                      <a:gd name="T68" fmla="*/ 101 w 621"/>
                      <a:gd name="T69" fmla="*/ 28 h 1952"/>
                      <a:gd name="T70" fmla="*/ 84 w 621"/>
                      <a:gd name="T71" fmla="*/ 35 h 195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21" h="1952">
                        <a:moveTo>
                          <a:pt x="84" y="35"/>
                        </a:moveTo>
                        <a:cubicBezTo>
                          <a:pt x="94" y="42"/>
                          <a:pt x="114" y="42"/>
                          <a:pt x="125" y="43"/>
                        </a:cubicBezTo>
                        <a:cubicBezTo>
                          <a:pt x="136" y="44"/>
                          <a:pt x="143" y="39"/>
                          <a:pt x="149" y="43"/>
                        </a:cubicBezTo>
                        <a:cubicBezTo>
                          <a:pt x="155" y="47"/>
                          <a:pt x="165" y="61"/>
                          <a:pt x="161" y="70"/>
                        </a:cubicBezTo>
                        <a:cubicBezTo>
                          <a:pt x="157" y="79"/>
                          <a:pt x="140" y="90"/>
                          <a:pt x="125" y="100"/>
                        </a:cubicBezTo>
                        <a:cubicBezTo>
                          <a:pt x="110" y="110"/>
                          <a:pt x="88" y="117"/>
                          <a:pt x="71" y="133"/>
                        </a:cubicBezTo>
                        <a:cubicBezTo>
                          <a:pt x="54" y="149"/>
                          <a:pt x="31" y="178"/>
                          <a:pt x="20" y="199"/>
                        </a:cubicBezTo>
                        <a:cubicBezTo>
                          <a:pt x="9" y="220"/>
                          <a:pt x="4" y="237"/>
                          <a:pt x="5" y="259"/>
                        </a:cubicBezTo>
                        <a:cubicBezTo>
                          <a:pt x="6" y="281"/>
                          <a:pt x="0" y="292"/>
                          <a:pt x="26" y="331"/>
                        </a:cubicBezTo>
                        <a:cubicBezTo>
                          <a:pt x="52" y="370"/>
                          <a:pt x="134" y="461"/>
                          <a:pt x="161" y="496"/>
                        </a:cubicBezTo>
                        <a:cubicBezTo>
                          <a:pt x="188" y="531"/>
                          <a:pt x="184" y="529"/>
                          <a:pt x="191" y="544"/>
                        </a:cubicBezTo>
                        <a:cubicBezTo>
                          <a:pt x="198" y="559"/>
                          <a:pt x="204" y="574"/>
                          <a:pt x="203" y="589"/>
                        </a:cubicBezTo>
                        <a:cubicBezTo>
                          <a:pt x="202" y="604"/>
                          <a:pt x="197" y="619"/>
                          <a:pt x="188" y="634"/>
                        </a:cubicBezTo>
                        <a:cubicBezTo>
                          <a:pt x="179" y="649"/>
                          <a:pt x="160" y="665"/>
                          <a:pt x="149" y="682"/>
                        </a:cubicBezTo>
                        <a:cubicBezTo>
                          <a:pt x="138" y="699"/>
                          <a:pt x="130" y="705"/>
                          <a:pt x="119" y="736"/>
                        </a:cubicBezTo>
                        <a:cubicBezTo>
                          <a:pt x="108" y="767"/>
                          <a:pt x="87" y="833"/>
                          <a:pt x="84" y="869"/>
                        </a:cubicBezTo>
                        <a:cubicBezTo>
                          <a:pt x="81" y="905"/>
                          <a:pt x="87" y="932"/>
                          <a:pt x="98" y="955"/>
                        </a:cubicBezTo>
                        <a:cubicBezTo>
                          <a:pt x="109" y="978"/>
                          <a:pt x="129" y="992"/>
                          <a:pt x="152" y="1009"/>
                        </a:cubicBezTo>
                        <a:cubicBezTo>
                          <a:pt x="175" y="1026"/>
                          <a:pt x="214" y="1044"/>
                          <a:pt x="236" y="1057"/>
                        </a:cubicBezTo>
                        <a:cubicBezTo>
                          <a:pt x="258" y="1070"/>
                          <a:pt x="279" y="1074"/>
                          <a:pt x="284" y="1087"/>
                        </a:cubicBezTo>
                        <a:cubicBezTo>
                          <a:pt x="289" y="1100"/>
                          <a:pt x="279" y="1122"/>
                          <a:pt x="266" y="1135"/>
                        </a:cubicBezTo>
                        <a:cubicBezTo>
                          <a:pt x="253" y="1148"/>
                          <a:pt x="223" y="1151"/>
                          <a:pt x="206" y="1165"/>
                        </a:cubicBezTo>
                        <a:cubicBezTo>
                          <a:pt x="189" y="1179"/>
                          <a:pt x="174" y="1203"/>
                          <a:pt x="164" y="1219"/>
                        </a:cubicBezTo>
                        <a:cubicBezTo>
                          <a:pt x="154" y="1235"/>
                          <a:pt x="148" y="1244"/>
                          <a:pt x="147" y="1261"/>
                        </a:cubicBezTo>
                        <a:cubicBezTo>
                          <a:pt x="146" y="1278"/>
                          <a:pt x="148" y="1296"/>
                          <a:pt x="158" y="1321"/>
                        </a:cubicBezTo>
                        <a:cubicBezTo>
                          <a:pt x="168" y="1346"/>
                          <a:pt x="185" y="1389"/>
                          <a:pt x="206" y="1411"/>
                        </a:cubicBezTo>
                        <a:cubicBezTo>
                          <a:pt x="227" y="1433"/>
                          <a:pt x="252" y="1437"/>
                          <a:pt x="284" y="1453"/>
                        </a:cubicBezTo>
                        <a:cubicBezTo>
                          <a:pt x="316" y="1469"/>
                          <a:pt x="364" y="1489"/>
                          <a:pt x="398" y="1507"/>
                        </a:cubicBezTo>
                        <a:cubicBezTo>
                          <a:pt x="432" y="1525"/>
                          <a:pt x="481" y="1546"/>
                          <a:pt x="488" y="1561"/>
                        </a:cubicBezTo>
                        <a:cubicBezTo>
                          <a:pt x="495" y="1576"/>
                          <a:pt x="468" y="1590"/>
                          <a:pt x="440" y="1597"/>
                        </a:cubicBezTo>
                        <a:cubicBezTo>
                          <a:pt x="412" y="1604"/>
                          <a:pt x="363" y="1595"/>
                          <a:pt x="320" y="1603"/>
                        </a:cubicBezTo>
                        <a:cubicBezTo>
                          <a:pt x="277" y="1611"/>
                          <a:pt x="219" y="1625"/>
                          <a:pt x="182" y="1645"/>
                        </a:cubicBezTo>
                        <a:cubicBezTo>
                          <a:pt x="145" y="1665"/>
                          <a:pt x="118" y="1693"/>
                          <a:pt x="98" y="1723"/>
                        </a:cubicBezTo>
                        <a:cubicBezTo>
                          <a:pt x="78" y="1753"/>
                          <a:pt x="68" y="1790"/>
                          <a:pt x="62" y="1825"/>
                        </a:cubicBezTo>
                        <a:cubicBezTo>
                          <a:pt x="56" y="1860"/>
                          <a:pt x="47" y="1915"/>
                          <a:pt x="62" y="1933"/>
                        </a:cubicBezTo>
                        <a:cubicBezTo>
                          <a:pt x="77" y="1951"/>
                          <a:pt x="128" y="1932"/>
                          <a:pt x="152" y="1933"/>
                        </a:cubicBezTo>
                        <a:cubicBezTo>
                          <a:pt x="176" y="1934"/>
                          <a:pt x="201" y="1952"/>
                          <a:pt x="206" y="1939"/>
                        </a:cubicBezTo>
                        <a:cubicBezTo>
                          <a:pt x="211" y="1926"/>
                          <a:pt x="177" y="1885"/>
                          <a:pt x="182" y="1855"/>
                        </a:cubicBezTo>
                        <a:cubicBezTo>
                          <a:pt x="187" y="1825"/>
                          <a:pt x="208" y="1780"/>
                          <a:pt x="236" y="1759"/>
                        </a:cubicBezTo>
                        <a:cubicBezTo>
                          <a:pt x="264" y="1738"/>
                          <a:pt x="312" y="1737"/>
                          <a:pt x="350" y="1729"/>
                        </a:cubicBezTo>
                        <a:cubicBezTo>
                          <a:pt x="388" y="1721"/>
                          <a:pt x="428" y="1723"/>
                          <a:pt x="464" y="1711"/>
                        </a:cubicBezTo>
                        <a:cubicBezTo>
                          <a:pt x="500" y="1699"/>
                          <a:pt x="540" y="1679"/>
                          <a:pt x="566" y="1657"/>
                        </a:cubicBezTo>
                        <a:cubicBezTo>
                          <a:pt x="592" y="1635"/>
                          <a:pt x="621" y="1608"/>
                          <a:pt x="620" y="1579"/>
                        </a:cubicBezTo>
                        <a:cubicBezTo>
                          <a:pt x="619" y="1550"/>
                          <a:pt x="586" y="1505"/>
                          <a:pt x="560" y="1483"/>
                        </a:cubicBezTo>
                        <a:cubicBezTo>
                          <a:pt x="534" y="1461"/>
                          <a:pt x="497" y="1459"/>
                          <a:pt x="464" y="1447"/>
                        </a:cubicBezTo>
                        <a:cubicBezTo>
                          <a:pt x="431" y="1435"/>
                          <a:pt x="394" y="1425"/>
                          <a:pt x="362" y="1411"/>
                        </a:cubicBezTo>
                        <a:cubicBezTo>
                          <a:pt x="330" y="1397"/>
                          <a:pt x="295" y="1383"/>
                          <a:pt x="272" y="1363"/>
                        </a:cubicBezTo>
                        <a:cubicBezTo>
                          <a:pt x="249" y="1343"/>
                          <a:pt x="230" y="1315"/>
                          <a:pt x="224" y="1291"/>
                        </a:cubicBezTo>
                        <a:cubicBezTo>
                          <a:pt x="218" y="1267"/>
                          <a:pt x="225" y="1237"/>
                          <a:pt x="236" y="1219"/>
                        </a:cubicBezTo>
                        <a:cubicBezTo>
                          <a:pt x="247" y="1201"/>
                          <a:pt x="270" y="1196"/>
                          <a:pt x="290" y="1183"/>
                        </a:cubicBezTo>
                        <a:cubicBezTo>
                          <a:pt x="310" y="1170"/>
                          <a:pt x="350" y="1161"/>
                          <a:pt x="356" y="1141"/>
                        </a:cubicBezTo>
                        <a:cubicBezTo>
                          <a:pt x="362" y="1121"/>
                          <a:pt x="343" y="1086"/>
                          <a:pt x="326" y="1063"/>
                        </a:cubicBezTo>
                        <a:cubicBezTo>
                          <a:pt x="309" y="1040"/>
                          <a:pt x="284" y="1027"/>
                          <a:pt x="254" y="1003"/>
                        </a:cubicBezTo>
                        <a:cubicBezTo>
                          <a:pt x="224" y="979"/>
                          <a:pt x="166" y="953"/>
                          <a:pt x="147" y="918"/>
                        </a:cubicBezTo>
                        <a:cubicBezTo>
                          <a:pt x="128" y="883"/>
                          <a:pt x="137" y="822"/>
                          <a:pt x="140" y="793"/>
                        </a:cubicBezTo>
                        <a:cubicBezTo>
                          <a:pt x="143" y="764"/>
                          <a:pt x="155" y="759"/>
                          <a:pt x="164" y="742"/>
                        </a:cubicBezTo>
                        <a:cubicBezTo>
                          <a:pt x="173" y="725"/>
                          <a:pt x="183" y="709"/>
                          <a:pt x="194" y="691"/>
                        </a:cubicBezTo>
                        <a:cubicBezTo>
                          <a:pt x="205" y="673"/>
                          <a:pt x="228" y="656"/>
                          <a:pt x="233" y="631"/>
                        </a:cubicBezTo>
                        <a:cubicBezTo>
                          <a:pt x="238" y="606"/>
                          <a:pt x="239" y="568"/>
                          <a:pt x="227" y="538"/>
                        </a:cubicBezTo>
                        <a:cubicBezTo>
                          <a:pt x="215" y="508"/>
                          <a:pt x="183" y="477"/>
                          <a:pt x="161" y="451"/>
                        </a:cubicBezTo>
                        <a:cubicBezTo>
                          <a:pt x="139" y="425"/>
                          <a:pt x="114" y="403"/>
                          <a:pt x="95" y="382"/>
                        </a:cubicBezTo>
                        <a:cubicBezTo>
                          <a:pt x="76" y="361"/>
                          <a:pt x="58" y="344"/>
                          <a:pt x="47" y="325"/>
                        </a:cubicBezTo>
                        <a:cubicBezTo>
                          <a:pt x="36" y="306"/>
                          <a:pt x="30" y="292"/>
                          <a:pt x="29" y="271"/>
                        </a:cubicBezTo>
                        <a:cubicBezTo>
                          <a:pt x="28" y="250"/>
                          <a:pt x="34" y="217"/>
                          <a:pt x="41" y="199"/>
                        </a:cubicBezTo>
                        <a:cubicBezTo>
                          <a:pt x="48" y="181"/>
                          <a:pt x="59" y="172"/>
                          <a:pt x="71" y="160"/>
                        </a:cubicBezTo>
                        <a:cubicBezTo>
                          <a:pt x="83" y="148"/>
                          <a:pt x="102" y="134"/>
                          <a:pt x="116" y="124"/>
                        </a:cubicBezTo>
                        <a:cubicBezTo>
                          <a:pt x="130" y="114"/>
                          <a:pt x="146" y="110"/>
                          <a:pt x="155" y="97"/>
                        </a:cubicBezTo>
                        <a:cubicBezTo>
                          <a:pt x="164" y="84"/>
                          <a:pt x="174" y="57"/>
                          <a:pt x="173" y="46"/>
                        </a:cubicBezTo>
                        <a:cubicBezTo>
                          <a:pt x="172" y="35"/>
                          <a:pt x="161" y="34"/>
                          <a:pt x="149" y="31"/>
                        </a:cubicBezTo>
                        <a:cubicBezTo>
                          <a:pt x="137" y="28"/>
                          <a:pt x="115" y="33"/>
                          <a:pt x="101" y="28"/>
                        </a:cubicBezTo>
                        <a:cubicBezTo>
                          <a:pt x="87" y="23"/>
                          <a:pt x="68" y="0"/>
                          <a:pt x="65" y="1"/>
                        </a:cubicBezTo>
                        <a:cubicBezTo>
                          <a:pt x="62" y="2"/>
                          <a:pt x="74" y="28"/>
                          <a:pt x="84" y="35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66FFFF"/>
                      </a:gs>
                    </a:gsLst>
                    <a:lin ang="2700000" scaled="1"/>
                  </a:gradFill>
                  <a:ln w="31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94" name="Freeform 7"/>
                  <p:cNvSpPr>
                    <a:spLocks/>
                  </p:cNvSpPr>
                  <p:nvPr/>
                </p:nvSpPr>
                <p:spPr bwMode="auto">
                  <a:xfrm>
                    <a:off x="733" y="2226"/>
                    <a:ext cx="216" cy="163"/>
                  </a:xfrm>
                  <a:custGeom>
                    <a:avLst/>
                    <a:gdLst>
                      <a:gd name="T0" fmla="*/ 216 w 216"/>
                      <a:gd name="T1" fmla="*/ 163 h 163"/>
                      <a:gd name="T2" fmla="*/ 180 w 216"/>
                      <a:gd name="T3" fmla="*/ 133 h 163"/>
                      <a:gd name="T4" fmla="*/ 189 w 216"/>
                      <a:gd name="T5" fmla="*/ 100 h 163"/>
                      <a:gd name="T6" fmla="*/ 177 w 216"/>
                      <a:gd name="T7" fmla="*/ 79 h 163"/>
                      <a:gd name="T8" fmla="*/ 150 w 216"/>
                      <a:gd name="T9" fmla="*/ 79 h 163"/>
                      <a:gd name="T10" fmla="*/ 162 w 216"/>
                      <a:gd name="T11" fmla="*/ 46 h 163"/>
                      <a:gd name="T12" fmla="*/ 132 w 216"/>
                      <a:gd name="T13" fmla="*/ 40 h 163"/>
                      <a:gd name="T14" fmla="*/ 99 w 216"/>
                      <a:gd name="T15" fmla="*/ 46 h 163"/>
                      <a:gd name="T16" fmla="*/ 60 w 216"/>
                      <a:gd name="T17" fmla="*/ 46 h 163"/>
                      <a:gd name="T18" fmla="*/ 39 w 216"/>
                      <a:gd name="T19" fmla="*/ 7 h 163"/>
                      <a:gd name="T20" fmla="*/ 0 w 216"/>
                      <a:gd name="T21" fmla="*/ 1 h 16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16" h="163">
                        <a:moveTo>
                          <a:pt x="216" y="163"/>
                        </a:moveTo>
                        <a:cubicBezTo>
                          <a:pt x="210" y="159"/>
                          <a:pt x="184" y="143"/>
                          <a:pt x="180" y="133"/>
                        </a:cubicBezTo>
                        <a:cubicBezTo>
                          <a:pt x="176" y="123"/>
                          <a:pt x="190" y="109"/>
                          <a:pt x="189" y="100"/>
                        </a:cubicBezTo>
                        <a:cubicBezTo>
                          <a:pt x="188" y="91"/>
                          <a:pt x="183" y="82"/>
                          <a:pt x="177" y="79"/>
                        </a:cubicBezTo>
                        <a:cubicBezTo>
                          <a:pt x="171" y="76"/>
                          <a:pt x="152" y="84"/>
                          <a:pt x="150" y="79"/>
                        </a:cubicBezTo>
                        <a:cubicBezTo>
                          <a:pt x="148" y="74"/>
                          <a:pt x="165" y="52"/>
                          <a:pt x="162" y="46"/>
                        </a:cubicBezTo>
                        <a:cubicBezTo>
                          <a:pt x="159" y="40"/>
                          <a:pt x="142" y="40"/>
                          <a:pt x="132" y="40"/>
                        </a:cubicBezTo>
                        <a:cubicBezTo>
                          <a:pt x="122" y="40"/>
                          <a:pt x="111" y="45"/>
                          <a:pt x="99" y="46"/>
                        </a:cubicBezTo>
                        <a:cubicBezTo>
                          <a:pt x="87" y="47"/>
                          <a:pt x="70" y="53"/>
                          <a:pt x="60" y="46"/>
                        </a:cubicBezTo>
                        <a:cubicBezTo>
                          <a:pt x="50" y="39"/>
                          <a:pt x="49" y="14"/>
                          <a:pt x="39" y="7"/>
                        </a:cubicBezTo>
                        <a:cubicBezTo>
                          <a:pt x="29" y="0"/>
                          <a:pt x="8" y="2"/>
                          <a:pt x="0" y="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2" name="Freeform 8"/>
                <p:cNvSpPr>
                  <a:spLocks/>
                </p:cNvSpPr>
                <p:nvPr/>
              </p:nvSpPr>
              <p:spPr bwMode="auto">
                <a:xfrm>
                  <a:off x="1018" y="2222"/>
                  <a:ext cx="214" cy="212"/>
                </a:xfrm>
                <a:custGeom>
                  <a:avLst/>
                  <a:gdLst>
                    <a:gd name="T0" fmla="*/ 12 w 214"/>
                    <a:gd name="T1" fmla="*/ 212 h 212"/>
                    <a:gd name="T2" fmla="*/ 2 w 214"/>
                    <a:gd name="T3" fmla="*/ 180 h 212"/>
                    <a:gd name="T4" fmla="*/ 22 w 214"/>
                    <a:gd name="T5" fmla="*/ 162 h 212"/>
                    <a:gd name="T6" fmla="*/ 46 w 214"/>
                    <a:gd name="T7" fmla="*/ 160 h 212"/>
                    <a:gd name="T8" fmla="*/ 66 w 214"/>
                    <a:gd name="T9" fmla="*/ 156 h 212"/>
                    <a:gd name="T10" fmla="*/ 56 w 214"/>
                    <a:gd name="T11" fmla="*/ 134 h 212"/>
                    <a:gd name="T12" fmla="*/ 32 w 214"/>
                    <a:gd name="T13" fmla="*/ 124 h 212"/>
                    <a:gd name="T14" fmla="*/ 16 w 214"/>
                    <a:gd name="T15" fmla="*/ 112 h 212"/>
                    <a:gd name="T16" fmla="*/ 26 w 214"/>
                    <a:gd name="T17" fmla="*/ 96 h 212"/>
                    <a:gd name="T18" fmla="*/ 44 w 214"/>
                    <a:gd name="T19" fmla="*/ 92 h 212"/>
                    <a:gd name="T20" fmla="*/ 64 w 214"/>
                    <a:gd name="T21" fmla="*/ 90 h 212"/>
                    <a:gd name="T22" fmla="*/ 72 w 214"/>
                    <a:gd name="T23" fmla="*/ 72 h 212"/>
                    <a:gd name="T24" fmla="*/ 58 w 214"/>
                    <a:gd name="T25" fmla="*/ 56 h 212"/>
                    <a:gd name="T26" fmla="*/ 86 w 214"/>
                    <a:gd name="T27" fmla="*/ 46 h 212"/>
                    <a:gd name="T28" fmla="*/ 120 w 214"/>
                    <a:gd name="T29" fmla="*/ 36 h 212"/>
                    <a:gd name="T30" fmla="*/ 146 w 214"/>
                    <a:gd name="T31" fmla="*/ 38 h 212"/>
                    <a:gd name="T32" fmla="*/ 160 w 214"/>
                    <a:gd name="T33" fmla="*/ 24 h 212"/>
                    <a:gd name="T34" fmla="*/ 140 w 214"/>
                    <a:gd name="T35" fmla="*/ 6 h 212"/>
                    <a:gd name="T36" fmla="*/ 164 w 214"/>
                    <a:gd name="T37" fmla="*/ 0 h 212"/>
                    <a:gd name="T38" fmla="*/ 214 w 214"/>
                    <a:gd name="T39" fmla="*/ 8 h 21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214" h="212">
                      <a:moveTo>
                        <a:pt x="12" y="212"/>
                      </a:moveTo>
                      <a:cubicBezTo>
                        <a:pt x="11" y="207"/>
                        <a:pt x="0" y="188"/>
                        <a:pt x="2" y="180"/>
                      </a:cubicBezTo>
                      <a:cubicBezTo>
                        <a:pt x="4" y="172"/>
                        <a:pt x="15" y="165"/>
                        <a:pt x="22" y="162"/>
                      </a:cubicBezTo>
                      <a:cubicBezTo>
                        <a:pt x="29" y="159"/>
                        <a:pt x="39" y="161"/>
                        <a:pt x="46" y="160"/>
                      </a:cubicBezTo>
                      <a:cubicBezTo>
                        <a:pt x="53" y="159"/>
                        <a:pt x="64" y="160"/>
                        <a:pt x="66" y="156"/>
                      </a:cubicBezTo>
                      <a:cubicBezTo>
                        <a:pt x="68" y="152"/>
                        <a:pt x="62" y="139"/>
                        <a:pt x="56" y="134"/>
                      </a:cubicBezTo>
                      <a:cubicBezTo>
                        <a:pt x="50" y="129"/>
                        <a:pt x="39" y="128"/>
                        <a:pt x="32" y="124"/>
                      </a:cubicBezTo>
                      <a:cubicBezTo>
                        <a:pt x="25" y="120"/>
                        <a:pt x="17" y="117"/>
                        <a:pt x="16" y="112"/>
                      </a:cubicBezTo>
                      <a:cubicBezTo>
                        <a:pt x="15" y="107"/>
                        <a:pt x="21" y="99"/>
                        <a:pt x="26" y="96"/>
                      </a:cubicBezTo>
                      <a:cubicBezTo>
                        <a:pt x="31" y="93"/>
                        <a:pt x="38" y="93"/>
                        <a:pt x="44" y="92"/>
                      </a:cubicBezTo>
                      <a:cubicBezTo>
                        <a:pt x="50" y="91"/>
                        <a:pt x="59" y="93"/>
                        <a:pt x="64" y="90"/>
                      </a:cubicBezTo>
                      <a:cubicBezTo>
                        <a:pt x="69" y="87"/>
                        <a:pt x="73" y="78"/>
                        <a:pt x="72" y="72"/>
                      </a:cubicBezTo>
                      <a:cubicBezTo>
                        <a:pt x="71" y="66"/>
                        <a:pt x="56" y="60"/>
                        <a:pt x="58" y="56"/>
                      </a:cubicBezTo>
                      <a:cubicBezTo>
                        <a:pt x="60" y="52"/>
                        <a:pt x="76" y="49"/>
                        <a:pt x="86" y="46"/>
                      </a:cubicBezTo>
                      <a:cubicBezTo>
                        <a:pt x="96" y="43"/>
                        <a:pt x="110" y="37"/>
                        <a:pt x="120" y="36"/>
                      </a:cubicBezTo>
                      <a:cubicBezTo>
                        <a:pt x="130" y="35"/>
                        <a:pt x="139" y="40"/>
                        <a:pt x="146" y="38"/>
                      </a:cubicBezTo>
                      <a:cubicBezTo>
                        <a:pt x="153" y="36"/>
                        <a:pt x="161" y="29"/>
                        <a:pt x="160" y="24"/>
                      </a:cubicBezTo>
                      <a:cubicBezTo>
                        <a:pt x="159" y="19"/>
                        <a:pt x="139" y="10"/>
                        <a:pt x="140" y="6"/>
                      </a:cubicBezTo>
                      <a:cubicBezTo>
                        <a:pt x="141" y="2"/>
                        <a:pt x="152" y="0"/>
                        <a:pt x="164" y="0"/>
                      </a:cubicBezTo>
                      <a:cubicBezTo>
                        <a:pt x="176" y="0"/>
                        <a:pt x="204" y="6"/>
                        <a:pt x="214" y="8"/>
                      </a:cubicBezTo>
                    </a:path>
                  </a:pathLst>
                </a:custGeom>
                <a:noFill/>
                <a:ln w="635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5" name="Freeform 9"/>
              <p:cNvSpPr>
                <a:spLocks/>
              </p:cNvSpPr>
              <p:nvPr/>
            </p:nvSpPr>
            <p:spPr bwMode="auto">
              <a:xfrm rot="20807012">
                <a:off x="2267552" y="1803957"/>
                <a:ext cx="1338304" cy="956900"/>
              </a:xfrm>
              <a:custGeom>
                <a:avLst/>
                <a:gdLst>
                  <a:gd name="T0" fmla="*/ 1484312 w 1237"/>
                  <a:gd name="T1" fmla="*/ 234950 h 952"/>
                  <a:gd name="T2" fmla="*/ 989012 w 1237"/>
                  <a:gd name="T3" fmla="*/ 307975 h 952"/>
                  <a:gd name="T4" fmla="*/ 998537 w 1237"/>
                  <a:gd name="T5" fmla="*/ 120650 h 952"/>
                  <a:gd name="T6" fmla="*/ 652462 w 1237"/>
                  <a:gd name="T7" fmla="*/ 6350 h 952"/>
                  <a:gd name="T8" fmla="*/ 388937 w 1237"/>
                  <a:gd name="T9" fmla="*/ 82550 h 952"/>
                  <a:gd name="T10" fmla="*/ 198437 w 1237"/>
                  <a:gd name="T11" fmla="*/ 196850 h 952"/>
                  <a:gd name="T12" fmla="*/ 65087 w 1237"/>
                  <a:gd name="T13" fmla="*/ 301625 h 952"/>
                  <a:gd name="T14" fmla="*/ 30162 w 1237"/>
                  <a:gd name="T15" fmla="*/ 382588 h 952"/>
                  <a:gd name="T16" fmla="*/ 160337 w 1237"/>
                  <a:gd name="T17" fmla="*/ 673100 h 952"/>
                  <a:gd name="T18" fmla="*/ 65087 w 1237"/>
                  <a:gd name="T19" fmla="*/ 1111250 h 952"/>
                  <a:gd name="T20" fmla="*/ 554037 w 1237"/>
                  <a:gd name="T21" fmla="*/ 1444625 h 952"/>
                  <a:gd name="T22" fmla="*/ 665162 w 1237"/>
                  <a:gd name="T23" fmla="*/ 1425575 h 952"/>
                  <a:gd name="T24" fmla="*/ 703262 w 1237"/>
                  <a:gd name="T25" fmla="*/ 1360488 h 952"/>
                  <a:gd name="T26" fmla="*/ 873125 w 1237"/>
                  <a:gd name="T27" fmla="*/ 1327150 h 952"/>
                  <a:gd name="T28" fmla="*/ 904875 w 1237"/>
                  <a:gd name="T29" fmla="*/ 1368425 h 952"/>
                  <a:gd name="T30" fmla="*/ 854075 w 1237"/>
                  <a:gd name="T31" fmla="*/ 1452563 h 952"/>
                  <a:gd name="T32" fmla="*/ 989012 w 1237"/>
                  <a:gd name="T33" fmla="*/ 1511300 h 952"/>
                  <a:gd name="T34" fmla="*/ 1150937 w 1237"/>
                  <a:gd name="T35" fmla="*/ 1470025 h 952"/>
                  <a:gd name="T36" fmla="*/ 1438275 w 1237"/>
                  <a:gd name="T37" fmla="*/ 1368425 h 952"/>
                  <a:gd name="T38" fmla="*/ 1520825 w 1237"/>
                  <a:gd name="T39" fmla="*/ 1344613 h 952"/>
                  <a:gd name="T40" fmla="*/ 1536700 w 1237"/>
                  <a:gd name="T41" fmla="*/ 1201738 h 952"/>
                  <a:gd name="T42" fmla="*/ 1639887 w 1237"/>
                  <a:gd name="T43" fmla="*/ 1119188 h 952"/>
                  <a:gd name="T44" fmla="*/ 1738312 w 1237"/>
                  <a:gd name="T45" fmla="*/ 1152525 h 952"/>
                  <a:gd name="T46" fmla="*/ 1822450 w 1237"/>
                  <a:gd name="T47" fmla="*/ 1068388 h 952"/>
                  <a:gd name="T48" fmla="*/ 1946275 w 1237"/>
                  <a:gd name="T49" fmla="*/ 1009650 h 952"/>
                  <a:gd name="T50" fmla="*/ 1879600 w 1237"/>
                  <a:gd name="T51" fmla="*/ 917575 h 952"/>
                  <a:gd name="T52" fmla="*/ 1960562 w 1237"/>
                  <a:gd name="T53" fmla="*/ 825500 h 952"/>
                  <a:gd name="T54" fmla="*/ 1903412 w 1237"/>
                  <a:gd name="T55" fmla="*/ 701675 h 952"/>
                  <a:gd name="T56" fmla="*/ 1827212 w 1237"/>
                  <a:gd name="T57" fmla="*/ 482600 h 952"/>
                  <a:gd name="T58" fmla="*/ 1627187 w 1237"/>
                  <a:gd name="T59" fmla="*/ 406400 h 952"/>
                  <a:gd name="T60" fmla="*/ 1484312 w 1237"/>
                  <a:gd name="T61" fmla="*/ 234950 h 95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237" h="952">
                    <a:moveTo>
                      <a:pt x="935" y="148"/>
                    </a:moveTo>
                    <a:cubicBezTo>
                      <a:pt x="895" y="97"/>
                      <a:pt x="674" y="206"/>
                      <a:pt x="623" y="194"/>
                    </a:cubicBezTo>
                    <a:cubicBezTo>
                      <a:pt x="572" y="182"/>
                      <a:pt x="664" y="108"/>
                      <a:pt x="629" y="76"/>
                    </a:cubicBezTo>
                    <a:cubicBezTo>
                      <a:pt x="594" y="44"/>
                      <a:pt x="475" y="8"/>
                      <a:pt x="411" y="4"/>
                    </a:cubicBezTo>
                    <a:cubicBezTo>
                      <a:pt x="347" y="0"/>
                      <a:pt x="293" y="32"/>
                      <a:pt x="245" y="52"/>
                    </a:cubicBezTo>
                    <a:cubicBezTo>
                      <a:pt x="197" y="72"/>
                      <a:pt x="159" y="101"/>
                      <a:pt x="125" y="124"/>
                    </a:cubicBezTo>
                    <a:cubicBezTo>
                      <a:pt x="91" y="147"/>
                      <a:pt x="59" y="171"/>
                      <a:pt x="41" y="190"/>
                    </a:cubicBezTo>
                    <a:cubicBezTo>
                      <a:pt x="23" y="209"/>
                      <a:pt x="9" y="202"/>
                      <a:pt x="19" y="241"/>
                    </a:cubicBezTo>
                    <a:cubicBezTo>
                      <a:pt x="29" y="280"/>
                      <a:pt x="97" y="348"/>
                      <a:pt x="101" y="424"/>
                    </a:cubicBezTo>
                    <a:cubicBezTo>
                      <a:pt x="105" y="500"/>
                      <a:pt x="0" y="619"/>
                      <a:pt x="41" y="700"/>
                    </a:cubicBezTo>
                    <a:cubicBezTo>
                      <a:pt x="82" y="781"/>
                      <a:pt x="286" y="877"/>
                      <a:pt x="349" y="910"/>
                    </a:cubicBezTo>
                    <a:cubicBezTo>
                      <a:pt x="412" y="943"/>
                      <a:pt x="403" y="907"/>
                      <a:pt x="419" y="898"/>
                    </a:cubicBezTo>
                    <a:cubicBezTo>
                      <a:pt x="435" y="889"/>
                      <a:pt x="421" y="867"/>
                      <a:pt x="443" y="857"/>
                    </a:cubicBezTo>
                    <a:cubicBezTo>
                      <a:pt x="465" y="847"/>
                      <a:pt x="530" y="836"/>
                      <a:pt x="550" y="836"/>
                    </a:cubicBezTo>
                    <a:cubicBezTo>
                      <a:pt x="572" y="841"/>
                      <a:pt x="572" y="852"/>
                      <a:pt x="570" y="862"/>
                    </a:cubicBezTo>
                    <a:cubicBezTo>
                      <a:pt x="568" y="878"/>
                      <a:pt x="530" y="899"/>
                      <a:pt x="538" y="915"/>
                    </a:cubicBezTo>
                    <a:cubicBezTo>
                      <a:pt x="546" y="931"/>
                      <a:pt x="590" y="947"/>
                      <a:pt x="623" y="952"/>
                    </a:cubicBezTo>
                    <a:cubicBezTo>
                      <a:pt x="653" y="952"/>
                      <a:pt x="677" y="941"/>
                      <a:pt x="725" y="926"/>
                    </a:cubicBezTo>
                    <a:cubicBezTo>
                      <a:pt x="771" y="915"/>
                      <a:pt x="868" y="878"/>
                      <a:pt x="906" y="862"/>
                    </a:cubicBezTo>
                    <a:cubicBezTo>
                      <a:pt x="944" y="852"/>
                      <a:pt x="946" y="862"/>
                      <a:pt x="958" y="847"/>
                    </a:cubicBezTo>
                    <a:cubicBezTo>
                      <a:pt x="968" y="826"/>
                      <a:pt x="956" y="778"/>
                      <a:pt x="968" y="757"/>
                    </a:cubicBezTo>
                    <a:cubicBezTo>
                      <a:pt x="981" y="736"/>
                      <a:pt x="1013" y="710"/>
                      <a:pt x="1033" y="705"/>
                    </a:cubicBezTo>
                    <a:cubicBezTo>
                      <a:pt x="1055" y="699"/>
                      <a:pt x="1077" y="731"/>
                      <a:pt x="1095" y="726"/>
                    </a:cubicBezTo>
                    <a:cubicBezTo>
                      <a:pt x="1115" y="720"/>
                      <a:pt x="1127" y="683"/>
                      <a:pt x="1148" y="673"/>
                    </a:cubicBezTo>
                    <a:cubicBezTo>
                      <a:pt x="1170" y="657"/>
                      <a:pt x="1222" y="652"/>
                      <a:pt x="1226" y="636"/>
                    </a:cubicBezTo>
                    <a:cubicBezTo>
                      <a:pt x="1232" y="620"/>
                      <a:pt x="1183" y="597"/>
                      <a:pt x="1184" y="578"/>
                    </a:cubicBezTo>
                    <a:cubicBezTo>
                      <a:pt x="1185" y="559"/>
                      <a:pt x="1233" y="543"/>
                      <a:pt x="1235" y="520"/>
                    </a:cubicBezTo>
                    <a:cubicBezTo>
                      <a:pt x="1237" y="497"/>
                      <a:pt x="1213" y="478"/>
                      <a:pt x="1199" y="442"/>
                    </a:cubicBezTo>
                    <a:cubicBezTo>
                      <a:pt x="1185" y="406"/>
                      <a:pt x="1180" y="335"/>
                      <a:pt x="1151" y="304"/>
                    </a:cubicBezTo>
                    <a:cubicBezTo>
                      <a:pt x="1122" y="273"/>
                      <a:pt x="1061" y="282"/>
                      <a:pt x="1025" y="256"/>
                    </a:cubicBezTo>
                    <a:cubicBezTo>
                      <a:pt x="989" y="230"/>
                      <a:pt x="954" y="170"/>
                      <a:pt x="935" y="1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CC00"/>
                  </a:gs>
                  <a:gs pos="100000">
                    <a:srgbClr val="008000"/>
                  </a:gs>
                </a:gsLst>
                <a:path path="rect">
                  <a:fillToRect l="50000" t="50000" r="50000" b="50000"/>
                </a:path>
              </a:gradFill>
              <a:ln w="1905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97" name="Group 11"/>
              <p:cNvGrpSpPr>
                <a:grpSpLocks/>
              </p:cNvGrpSpPr>
              <p:nvPr/>
            </p:nvGrpSpPr>
            <p:grpSpPr bwMode="auto">
              <a:xfrm>
                <a:off x="2534657" y="3168163"/>
                <a:ext cx="352625" cy="186170"/>
                <a:chOff x="983" y="3564"/>
                <a:chExt cx="255" cy="141"/>
              </a:xfrm>
            </p:grpSpPr>
            <p:sp>
              <p:nvSpPr>
                <p:cNvPr id="98" name="AutoShape 12"/>
                <p:cNvSpPr>
                  <a:spLocks noChangeArrowheads="1"/>
                </p:cNvSpPr>
                <p:nvPr/>
              </p:nvSpPr>
              <p:spPr bwMode="auto">
                <a:xfrm rot="20683987" flipV="1">
                  <a:off x="984" y="3642"/>
                  <a:ext cx="254" cy="47"/>
                </a:xfrm>
                <a:prstGeom prst="parallelogram">
                  <a:avLst>
                    <a:gd name="adj" fmla="val 135106"/>
                  </a:avLst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99" name="Freeform 13"/>
                <p:cNvSpPr>
                  <a:spLocks/>
                </p:cNvSpPr>
                <p:nvPr/>
              </p:nvSpPr>
              <p:spPr bwMode="auto">
                <a:xfrm>
                  <a:off x="1059" y="3588"/>
                  <a:ext cx="174" cy="117"/>
                </a:xfrm>
                <a:custGeom>
                  <a:avLst/>
                  <a:gdLst>
                    <a:gd name="T0" fmla="*/ 0 w 174"/>
                    <a:gd name="T1" fmla="*/ 117 h 117"/>
                    <a:gd name="T2" fmla="*/ 9 w 174"/>
                    <a:gd name="T3" fmla="*/ 66 h 117"/>
                    <a:gd name="T4" fmla="*/ 48 w 174"/>
                    <a:gd name="T5" fmla="*/ 21 h 117"/>
                    <a:gd name="T6" fmla="*/ 84 w 174"/>
                    <a:gd name="T7" fmla="*/ 3 h 117"/>
                    <a:gd name="T8" fmla="*/ 123 w 174"/>
                    <a:gd name="T9" fmla="*/ 3 h 117"/>
                    <a:gd name="T10" fmla="*/ 162 w 174"/>
                    <a:gd name="T11" fmla="*/ 18 h 117"/>
                    <a:gd name="T12" fmla="*/ 174 w 174"/>
                    <a:gd name="T13" fmla="*/ 63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4" h="117">
                      <a:moveTo>
                        <a:pt x="0" y="117"/>
                      </a:moveTo>
                      <a:cubicBezTo>
                        <a:pt x="1" y="108"/>
                        <a:pt x="1" y="82"/>
                        <a:pt x="9" y="66"/>
                      </a:cubicBezTo>
                      <a:cubicBezTo>
                        <a:pt x="17" y="50"/>
                        <a:pt x="35" y="32"/>
                        <a:pt x="48" y="21"/>
                      </a:cubicBezTo>
                      <a:cubicBezTo>
                        <a:pt x="61" y="10"/>
                        <a:pt x="72" y="6"/>
                        <a:pt x="84" y="3"/>
                      </a:cubicBezTo>
                      <a:cubicBezTo>
                        <a:pt x="96" y="0"/>
                        <a:pt x="110" y="1"/>
                        <a:pt x="123" y="3"/>
                      </a:cubicBezTo>
                      <a:cubicBezTo>
                        <a:pt x="136" y="5"/>
                        <a:pt x="154" y="8"/>
                        <a:pt x="162" y="18"/>
                      </a:cubicBezTo>
                      <a:cubicBezTo>
                        <a:pt x="170" y="28"/>
                        <a:pt x="171" y="54"/>
                        <a:pt x="174" y="6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Freeform 14"/>
                <p:cNvSpPr>
                  <a:spLocks/>
                </p:cNvSpPr>
                <p:nvPr/>
              </p:nvSpPr>
              <p:spPr bwMode="auto">
                <a:xfrm>
                  <a:off x="983" y="3564"/>
                  <a:ext cx="181" cy="108"/>
                </a:xfrm>
                <a:custGeom>
                  <a:avLst/>
                  <a:gdLst>
                    <a:gd name="T0" fmla="*/ 0 w 174"/>
                    <a:gd name="T1" fmla="*/ 108 h 117"/>
                    <a:gd name="T2" fmla="*/ 9 w 174"/>
                    <a:gd name="T3" fmla="*/ 61 h 117"/>
                    <a:gd name="T4" fmla="*/ 50 w 174"/>
                    <a:gd name="T5" fmla="*/ 19 h 117"/>
                    <a:gd name="T6" fmla="*/ 87 w 174"/>
                    <a:gd name="T7" fmla="*/ 3 h 117"/>
                    <a:gd name="T8" fmla="*/ 128 w 174"/>
                    <a:gd name="T9" fmla="*/ 3 h 117"/>
                    <a:gd name="T10" fmla="*/ 169 w 174"/>
                    <a:gd name="T11" fmla="*/ 17 h 117"/>
                    <a:gd name="T12" fmla="*/ 181 w 174"/>
                    <a:gd name="T13" fmla="*/ 58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4" h="117">
                      <a:moveTo>
                        <a:pt x="0" y="117"/>
                      </a:moveTo>
                      <a:cubicBezTo>
                        <a:pt x="1" y="108"/>
                        <a:pt x="1" y="82"/>
                        <a:pt x="9" y="66"/>
                      </a:cubicBezTo>
                      <a:cubicBezTo>
                        <a:pt x="17" y="50"/>
                        <a:pt x="35" y="32"/>
                        <a:pt x="48" y="21"/>
                      </a:cubicBezTo>
                      <a:cubicBezTo>
                        <a:pt x="61" y="10"/>
                        <a:pt x="72" y="6"/>
                        <a:pt x="84" y="3"/>
                      </a:cubicBezTo>
                      <a:cubicBezTo>
                        <a:pt x="96" y="0"/>
                        <a:pt x="110" y="1"/>
                        <a:pt x="123" y="3"/>
                      </a:cubicBezTo>
                      <a:cubicBezTo>
                        <a:pt x="136" y="5"/>
                        <a:pt x="154" y="8"/>
                        <a:pt x="162" y="18"/>
                      </a:cubicBezTo>
                      <a:cubicBezTo>
                        <a:pt x="170" y="28"/>
                        <a:pt x="171" y="54"/>
                        <a:pt x="174" y="6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1" name="Line 15"/>
                <p:cNvSpPr>
                  <a:spLocks noChangeShapeType="1"/>
                </p:cNvSpPr>
                <p:nvPr/>
              </p:nvSpPr>
              <p:spPr bwMode="auto">
                <a:xfrm>
                  <a:off x="1146" y="3591"/>
                  <a:ext cx="2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" name="Line 16"/>
                <p:cNvSpPr>
                  <a:spLocks noChangeShapeType="1"/>
                </p:cNvSpPr>
                <p:nvPr/>
              </p:nvSpPr>
              <p:spPr bwMode="auto">
                <a:xfrm>
                  <a:off x="1078" y="3570"/>
                  <a:ext cx="0" cy="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172" y="3597"/>
                  <a:ext cx="27" cy="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4" name="Line 18"/>
                <p:cNvSpPr>
                  <a:spLocks noChangeShapeType="1"/>
                </p:cNvSpPr>
                <p:nvPr/>
              </p:nvSpPr>
              <p:spPr bwMode="auto">
                <a:xfrm>
                  <a:off x="1096" y="3626"/>
                  <a:ext cx="35" cy="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5" name="Line 19"/>
                <p:cNvSpPr>
                  <a:spLocks noChangeShapeType="1"/>
                </p:cNvSpPr>
                <p:nvPr/>
              </p:nvSpPr>
              <p:spPr bwMode="auto">
                <a:xfrm>
                  <a:off x="1027" y="3595"/>
                  <a:ext cx="35" cy="5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01" y="3570"/>
                  <a:ext cx="27" cy="7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07" name="Group 21"/>
              <p:cNvGrpSpPr>
                <a:grpSpLocks/>
              </p:cNvGrpSpPr>
              <p:nvPr/>
            </p:nvGrpSpPr>
            <p:grpSpPr bwMode="auto">
              <a:xfrm>
                <a:off x="1563857" y="1095798"/>
                <a:ext cx="472186" cy="489069"/>
                <a:chOff x="4136" y="953"/>
                <a:chExt cx="312" cy="331"/>
              </a:xfrm>
            </p:grpSpPr>
            <p:sp>
              <p:nvSpPr>
                <p:cNvPr id="108" name="Freeform 22"/>
                <p:cNvSpPr>
                  <a:spLocks/>
                </p:cNvSpPr>
                <p:nvPr/>
              </p:nvSpPr>
              <p:spPr bwMode="auto">
                <a:xfrm>
                  <a:off x="4136" y="1135"/>
                  <a:ext cx="152" cy="112"/>
                </a:xfrm>
                <a:custGeom>
                  <a:avLst/>
                  <a:gdLst>
                    <a:gd name="T0" fmla="*/ 108 w 152"/>
                    <a:gd name="T1" fmla="*/ 0 h 112"/>
                    <a:gd name="T2" fmla="*/ 12 w 152"/>
                    <a:gd name="T3" fmla="*/ 38 h 112"/>
                    <a:gd name="T4" fmla="*/ 32 w 152"/>
                    <a:gd name="T5" fmla="*/ 68 h 112"/>
                    <a:gd name="T6" fmla="*/ 0 w 152"/>
                    <a:gd name="T7" fmla="*/ 92 h 112"/>
                    <a:gd name="T8" fmla="*/ 40 w 152"/>
                    <a:gd name="T9" fmla="*/ 112 h 112"/>
                    <a:gd name="T10" fmla="*/ 104 w 152"/>
                    <a:gd name="T11" fmla="*/ 64 h 112"/>
                    <a:gd name="T12" fmla="*/ 152 w 152"/>
                    <a:gd name="T13" fmla="*/ 20 h 112"/>
                    <a:gd name="T14" fmla="*/ 108 w 152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2" h="112">
                      <a:moveTo>
                        <a:pt x="108" y="0"/>
                      </a:moveTo>
                      <a:lnTo>
                        <a:pt x="12" y="38"/>
                      </a:lnTo>
                      <a:lnTo>
                        <a:pt x="32" y="68"/>
                      </a:lnTo>
                      <a:lnTo>
                        <a:pt x="0" y="92"/>
                      </a:lnTo>
                      <a:lnTo>
                        <a:pt x="40" y="112"/>
                      </a:lnTo>
                      <a:lnTo>
                        <a:pt x="104" y="64"/>
                      </a:lnTo>
                      <a:lnTo>
                        <a:pt x="152" y="2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9" name="Freeform 23"/>
                <p:cNvSpPr>
                  <a:spLocks/>
                </p:cNvSpPr>
                <p:nvPr/>
              </p:nvSpPr>
              <p:spPr bwMode="auto">
                <a:xfrm>
                  <a:off x="4227" y="1188"/>
                  <a:ext cx="116" cy="96"/>
                </a:xfrm>
                <a:custGeom>
                  <a:avLst/>
                  <a:gdLst>
                    <a:gd name="T0" fmla="*/ 80 w 116"/>
                    <a:gd name="T1" fmla="*/ 0 h 96"/>
                    <a:gd name="T2" fmla="*/ 24 w 116"/>
                    <a:gd name="T3" fmla="*/ 54 h 96"/>
                    <a:gd name="T4" fmla="*/ 36 w 116"/>
                    <a:gd name="T5" fmla="*/ 72 h 96"/>
                    <a:gd name="T6" fmla="*/ 0 w 116"/>
                    <a:gd name="T7" fmla="*/ 80 h 96"/>
                    <a:gd name="T8" fmla="*/ 28 w 116"/>
                    <a:gd name="T9" fmla="*/ 96 h 96"/>
                    <a:gd name="T10" fmla="*/ 80 w 116"/>
                    <a:gd name="T11" fmla="*/ 64 h 96"/>
                    <a:gd name="T12" fmla="*/ 116 w 116"/>
                    <a:gd name="T13" fmla="*/ 32 h 96"/>
                    <a:gd name="T14" fmla="*/ 80 w 116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96">
                      <a:moveTo>
                        <a:pt x="80" y="0"/>
                      </a:moveTo>
                      <a:lnTo>
                        <a:pt x="24" y="54"/>
                      </a:lnTo>
                      <a:lnTo>
                        <a:pt x="36" y="72"/>
                      </a:lnTo>
                      <a:lnTo>
                        <a:pt x="0" y="80"/>
                      </a:lnTo>
                      <a:lnTo>
                        <a:pt x="28" y="96"/>
                      </a:lnTo>
                      <a:lnTo>
                        <a:pt x="80" y="64"/>
                      </a:lnTo>
                      <a:lnTo>
                        <a:pt x="116" y="3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0" name="Freeform 24"/>
                <p:cNvSpPr>
                  <a:spLocks/>
                </p:cNvSpPr>
                <p:nvPr/>
              </p:nvSpPr>
              <p:spPr bwMode="auto">
                <a:xfrm>
                  <a:off x="4227" y="953"/>
                  <a:ext cx="132" cy="146"/>
                </a:xfrm>
                <a:custGeom>
                  <a:avLst/>
                  <a:gdLst>
                    <a:gd name="T0" fmla="*/ 96 w 132"/>
                    <a:gd name="T1" fmla="*/ 2 h 146"/>
                    <a:gd name="T2" fmla="*/ 48 w 132"/>
                    <a:gd name="T3" fmla="*/ 0 h 146"/>
                    <a:gd name="T4" fmla="*/ 32 w 132"/>
                    <a:gd name="T5" fmla="*/ 38 h 146"/>
                    <a:gd name="T6" fmla="*/ 0 w 132"/>
                    <a:gd name="T7" fmla="*/ 78 h 146"/>
                    <a:gd name="T8" fmla="*/ 24 w 132"/>
                    <a:gd name="T9" fmla="*/ 114 h 146"/>
                    <a:gd name="T10" fmla="*/ 64 w 132"/>
                    <a:gd name="T11" fmla="*/ 146 h 146"/>
                    <a:gd name="T12" fmla="*/ 128 w 132"/>
                    <a:gd name="T13" fmla="*/ 70 h 146"/>
                    <a:gd name="T14" fmla="*/ 132 w 132"/>
                    <a:gd name="T15" fmla="*/ 10 h 146"/>
                    <a:gd name="T16" fmla="*/ 96 w 132"/>
                    <a:gd name="T17" fmla="*/ 2 h 1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2" h="146">
                      <a:moveTo>
                        <a:pt x="96" y="2"/>
                      </a:moveTo>
                      <a:lnTo>
                        <a:pt x="48" y="0"/>
                      </a:lnTo>
                      <a:lnTo>
                        <a:pt x="32" y="38"/>
                      </a:lnTo>
                      <a:lnTo>
                        <a:pt x="0" y="78"/>
                      </a:lnTo>
                      <a:lnTo>
                        <a:pt x="24" y="114"/>
                      </a:lnTo>
                      <a:lnTo>
                        <a:pt x="64" y="146"/>
                      </a:lnTo>
                      <a:lnTo>
                        <a:pt x="128" y="70"/>
                      </a:lnTo>
                      <a:lnTo>
                        <a:pt x="132" y="10"/>
                      </a:lnTo>
                      <a:lnTo>
                        <a:pt x="96" y="2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1" name="Freeform 25"/>
                <p:cNvSpPr>
                  <a:spLocks/>
                </p:cNvSpPr>
                <p:nvPr/>
              </p:nvSpPr>
              <p:spPr bwMode="auto">
                <a:xfrm>
                  <a:off x="4317" y="1044"/>
                  <a:ext cx="131" cy="169"/>
                </a:xfrm>
                <a:custGeom>
                  <a:avLst/>
                  <a:gdLst>
                    <a:gd name="T0" fmla="*/ 79 w 131"/>
                    <a:gd name="T1" fmla="*/ 0 h 169"/>
                    <a:gd name="T2" fmla="*/ 47 w 131"/>
                    <a:gd name="T3" fmla="*/ 48 h 169"/>
                    <a:gd name="T4" fmla="*/ 0 w 131"/>
                    <a:gd name="T5" fmla="*/ 103 h 169"/>
                    <a:gd name="T6" fmla="*/ 39 w 131"/>
                    <a:gd name="T7" fmla="*/ 137 h 169"/>
                    <a:gd name="T8" fmla="*/ 48 w 131"/>
                    <a:gd name="T9" fmla="*/ 169 h 169"/>
                    <a:gd name="T10" fmla="*/ 67 w 131"/>
                    <a:gd name="T11" fmla="*/ 160 h 169"/>
                    <a:gd name="T12" fmla="*/ 95 w 131"/>
                    <a:gd name="T13" fmla="*/ 132 h 169"/>
                    <a:gd name="T14" fmla="*/ 131 w 131"/>
                    <a:gd name="T15" fmla="*/ 80 h 169"/>
                    <a:gd name="T16" fmla="*/ 79 w 131"/>
                    <a:gd name="T17" fmla="*/ 0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1" h="169">
                      <a:moveTo>
                        <a:pt x="79" y="0"/>
                      </a:moveTo>
                      <a:lnTo>
                        <a:pt x="47" y="48"/>
                      </a:lnTo>
                      <a:lnTo>
                        <a:pt x="0" y="103"/>
                      </a:lnTo>
                      <a:lnTo>
                        <a:pt x="39" y="137"/>
                      </a:lnTo>
                      <a:lnTo>
                        <a:pt x="48" y="169"/>
                      </a:lnTo>
                      <a:lnTo>
                        <a:pt x="67" y="160"/>
                      </a:lnTo>
                      <a:lnTo>
                        <a:pt x="95" y="132"/>
                      </a:lnTo>
                      <a:lnTo>
                        <a:pt x="131" y="8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12" name="Text Box 26"/>
              <p:cNvSpPr txBox="1">
                <a:spLocks noChangeArrowheads="1"/>
              </p:cNvSpPr>
              <p:nvPr/>
            </p:nvSpPr>
            <p:spPr bwMode="auto">
              <a:xfrm>
                <a:off x="1967117" y="768724"/>
                <a:ext cx="1098738" cy="331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altLang="ru-RU" sz="1400" dirty="0">
                    <a:latin typeface="Arial" panose="020B0604020202020204" pitchFamily="34" charset="0"/>
                  </a:rPr>
                  <a:t>Сидорово</a:t>
                </a:r>
                <a:endParaRPr lang="ru-RU" altLang="ru-RU" sz="1400"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13" name="Group 27"/>
              <p:cNvGrpSpPr>
                <a:grpSpLocks/>
              </p:cNvGrpSpPr>
              <p:nvPr/>
            </p:nvGrpSpPr>
            <p:grpSpPr bwMode="auto">
              <a:xfrm>
                <a:off x="3350141" y="3326557"/>
                <a:ext cx="472185" cy="477247"/>
                <a:chOff x="4504" y="1102"/>
                <a:chExt cx="312" cy="323"/>
              </a:xfrm>
            </p:grpSpPr>
            <p:sp>
              <p:nvSpPr>
                <p:cNvPr id="114" name="Freeform 28"/>
                <p:cNvSpPr>
                  <a:spLocks/>
                </p:cNvSpPr>
                <p:nvPr/>
              </p:nvSpPr>
              <p:spPr bwMode="auto">
                <a:xfrm>
                  <a:off x="4504" y="1284"/>
                  <a:ext cx="152" cy="112"/>
                </a:xfrm>
                <a:custGeom>
                  <a:avLst/>
                  <a:gdLst>
                    <a:gd name="T0" fmla="*/ 108 w 152"/>
                    <a:gd name="T1" fmla="*/ 0 h 112"/>
                    <a:gd name="T2" fmla="*/ 12 w 152"/>
                    <a:gd name="T3" fmla="*/ 38 h 112"/>
                    <a:gd name="T4" fmla="*/ 32 w 152"/>
                    <a:gd name="T5" fmla="*/ 68 h 112"/>
                    <a:gd name="T6" fmla="*/ 0 w 152"/>
                    <a:gd name="T7" fmla="*/ 92 h 112"/>
                    <a:gd name="T8" fmla="*/ 40 w 152"/>
                    <a:gd name="T9" fmla="*/ 112 h 112"/>
                    <a:gd name="T10" fmla="*/ 104 w 152"/>
                    <a:gd name="T11" fmla="*/ 64 h 112"/>
                    <a:gd name="T12" fmla="*/ 152 w 152"/>
                    <a:gd name="T13" fmla="*/ 20 h 112"/>
                    <a:gd name="T14" fmla="*/ 108 w 152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2" h="112">
                      <a:moveTo>
                        <a:pt x="108" y="0"/>
                      </a:moveTo>
                      <a:lnTo>
                        <a:pt x="12" y="38"/>
                      </a:lnTo>
                      <a:lnTo>
                        <a:pt x="32" y="68"/>
                      </a:lnTo>
                      <a:lnTo>
                        <a:pt x="0" y="92"/>
                      </a:lnTo>
                      <a:lnTo>
                        <a:pt x="40" y="112"/>
                      </a:lnTo>
                      <a:lnTo>
                        <a:pt x="104" y="64"/>
                      </a:lnTo>
                      <a:lnTo>
                        <a:pt x="152" y="20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5" name="Freeform 29"/>
                <p:cNvSpPr>
                  <a:spLocks/>
                </p:cNvSpPr>
                <p:nvPr/>
              </p:nvSpPr>
              <p:spPr bwMode="auto">
                <a:xfrm>
                  <a:off x="4595" y="1329"/>
                  <a:ext cx="116" cy="96"/>
                </a:xfrm>
                <a:custGeom>
                  <a:avLst/>
                  <a:gdLst>
                    <a:gd name="T0" fmla="*/ 80 w 116"/>
                    <a:gd name="T1" fmla="*/ 0 h 96"/>
                    <a:gd name="T2" fmla="*/ 24 w 116"/>
                    <a:gd name="T3" fmla="*/ 54 h 96"/>
                    <a:gd name="T4" fmla="*/ 36 w 116"/>
                    <a:gd name="T5" fmla="*/ 72 h 96"/>
                    <a:gd name="T6" fmla="*/ 0 w 116"/>
                    <a:gd name="T7" fmla="*/ 80 h 96"/>
                    <a:gd name="T8" fmla="*/ 28 w 116"/>
                    <a:gd name="T9" fmla="*/ 96 h 96"/>
                    <a:gd name="T10" fmla="*/ 80 w 116"/>
                    <a:gd name="T11" fmla="*/ 64 h 96"/>
                    <a:gd name="T12" fmla="*/ 116 w 116"/>
                    <a:gd name="T13" fmla="*/ 32 h 96"/>
                    <a:gd name="T14" fmla="*/ 80 w 116"/>
                    <a:gd name="T15" fmla="*/ 0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96">
                      <a:moveTo>
                        <a:pt x="80" y="0"/>
                      </a:moveTo>
                      <a:lnTo>
                        <a:pt x="24" y="54"/>
                      </a:lnTo>
                      <a:lnTo>
                        <a:pt x="36" y="72"/>
                      </a:lnTo>
                      <a:lnTo>
                        <a:pt x="0" y="80"/>
                      </a:lnTo>
                      <a:lnTo>
                        <a:pt x="28" y="96"/>
                      </a:lnTo>
                      <a:lnTo>
                        <a:pt x="80" y="64"/>
                      </a:lnTo>
                      <a:lnTo>
                        <a:pt x="116" y="32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6" name="Freeform 30"/>
                <p:cNvSpPr>
                  <a:spLocks/>
                </p:cNvSpPr>
                <p:nvPr/>
              </p:nvSpPr>
              <p:spPr bwMode="auto">
                <a:xfrm>
                  <a:off x="4595" y="1102"/>
                  <a:ext cx="132" cy="146"/>
                </a:xfrm>
                <a:custGeom>
                  <a:avLst/>
                  <a:gdLst>
                    <a:gd name="T0" fmla="*/ 96 w 132"/>
                    <a:gd name="T1" fmla="*/ 2 h 146"/>
                    <a:gd name="T2" fmla="*/ 48 w 132"/>
                    <a:gd name="T3" fmla="*/ 0 h 146"/>
                    <a:gd name="T4" fmla="*/ 32 w 132"/>
                    <a:gd name="T5" fmla="*/ 38 h 146"/>
                    <a:gd name="T6" fmla="*/ 0 w 132"/>
                    <a:gd name="T7" fmla="*/ 78 h 146"/>
                    <a:gd name="T8" fmla="*/ 24 w 132"/>
                    <a:gd name="T9" fmla="*/ 114 h 146"/>
                    <a:gd name="T10" fmla="*/ 64 w 132"/>
                    <a:gd name="T11" fmla="*/ 146 h 146"/>
                    <a:gd name="T12" fmla="*/ 128 w 132"/>
                    <a:gd name="T13" fmla="*/ 70 h 146"/>
                    <a:gd name="T14" fmla="*/ 132 w 132"/>
                    <a:gd name="T15" fmla="*/ 10 h 146"/>
                    <a:gd name="T16" fmla="*/ 96 w 132"/>
                    <a:gd name="T17" fmla="*/ 2 h 1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2" h="146">
                      <a:moveTo>
                        <a:pt x="96" y="2"/>
                      </a:moveTo>
                      <a:lnTo>
                        <a:pt x="48" y="0"/>
                      </a:lnTo>
                      <a:lnTo>
                        <a:pt x="32" y="38"/>
                      </a:lnTo>
                      <a:lnTo>
                        <a:pt x="0" y="78"/>
                      </a:lnTo>
                      <a:lnTo>
                        <a:pt x="24" y="114"/>
                      </a:lnTo>
                      <a:lnTo>
                        <a:pt x="64" y="146"/>
                      </a:lnTo>
                      <a:lnTo>
                        <a:pt x="128" y="70"/>
                      </a:lnTo>
                      <a:lnTo>
                        <a:pt x="132" y="10"/>
                      </a:lnTo>
                      <a:lnTo>
                        <a:pt x="96" y="2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7" name="Freeform 31"/>
                <p:cNvSpPr>
                  <a:spLocks/>
                </p:cNvSpPr>
                <p:nvPr/>
              </p:nvSpPr>
              <p:spPr bwMode="auto">
                <a:xfrm>
                  <a:off x="4685" y="1193"/>
                  <a:ext cx="131" cy="169"/>
                </a:xfrm>
                <a:custGeom>
                  <a:avLst/>
                  <a:gdLst>
                    <a:gd name="T0" fmla="*/ 79 w 131"/>
                    <a:gd name="T1" fmla="*/ 0 h 169"/>
                    <a:gd name="T2" fmla="*/ 47 w 131"/>
                    <a:gd name="T3" fmla="*/ 48 h 169"/>
                    <a:gd name="T4" fmla="*/ 0 w 131"/>
                    <a:gd name="T5" fmla="*/ 103 h 169"/>
                    <a:gd name="T6" fmla="*/ 39 w 131"/>
                    <a:gd name="T7" fmla="*/ 137 h 169"/>
                    <a:gd name="T8" fmla="*/ 48 w 131"/>
                    <a:gd name="T9" fmla="*/ 169 h 169"/>
                    <a:gd name="T10" fmla="*/ 67 w 131"/>
                    <a:gd name="T11" fmla="*/ 160 h 169"/>
                    <a:gd name="T12" fmla="*/ 95 w 131"/>
                    <a:gd name="T13" fmla="*/ 132 h 169"/>
                    <a:gd name="T14" fmla="*/ 131 w 131"/>
                    <a:gd name="T15" fmla="*/ 80 h 169"/>
                    <a:gd name="T16" fmla="*/ 79 w 131"/>
                    <a:gd name="T17" fmla="*/ 0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1" h="169">
                      <a:moveTo>
                        <a:pt x="79" y="0"/>
                      </a:moveTo>
                      <a:lnTo>
                        <a:pt x="47" y="48"/>
                      </a:lnTo>
                      <a:lnTo>
                        <a:pt x="0" y="103"/>
                      </a:lnTo>
                      <a:lnTo>
                        <a:pt x="39" y="137"/>
                      </a:lnTo>
                      <a:lnTo>
                        <a:pt x="48" y="169"/>
                      </a:lnTo>
                      <a:lnTo>
                        <a:pt x="67" y="160"/>
                      </a:lnTo>
                      <a:lnTo>
                        <a:pt x="95" y="132"/>
                      </a:lnTo>
                      <a:lnTo>
                        <a:pt x="131" y="8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18" name="Text Box 32"/>
              <p:cNvSpPr txBox="1">
                <a:spLocks noChangeArrowheads="1"/>
              </p:cNvSpPr>
              <p:nvPr/>
            </p:nvSpPr>
            <p:spPr bwMode="auto">
              <a:xfrm>
                <a:off x="3755320" y="3665187"/>
                <a:ext cx="892914" cy="3314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altLang="ru-RU" sz="1400" dirty="0">
                    <a:latin typeface="Arial" panose="020B0604020202020204" pitchFamily="34" charset="0"/>
                  </a:rPr>
                  <a:t>Иваново</a:t>
                </a:r>
              </a:p>
            </p:txBody>
          </p:sp>
          <p:sp>
            <p:nvSpPr>
              <p:cNvPr id="119" name="Freeform 33"/>
              <p:cNvSpPr>
                <a:spLocks/>
              </p:cNvSpPr>
              <p:nvPr/>
            </p:nvSpPr>
            <p:spPr bwMode="auto">
              <a:xfrm rot="18032672" flipH="1">
                <a:off x="2219400" y="1300023"/>
                <a:ext cx="976841" cy="2335605"/>
              </a:xfrm>
              <a:custGeom>
                <a:avLst/>
                <a:gdLst>
                  <a:gd name="T0" fmla="*/ 80962 w 519"/>
                  <a:gd name="T1" fmla="*/ 0 h 1200"/>
                  <a:gd name="T2" fmla="*/ 4762 w 519"/>
                  <a:gd name="T3" fmla="*/ 104775 h 1200"/>
                  <a:gd name="T4" fmla="*/ 80962 w 519"/>
                  <a:gd name="T5" fmla="*/ 390525 h 1200"/>
                  <a:gd name="T6" fmla="*/ 147637 w 519"/>
                  <a:gd name="T7" fmla="*/ 457200 h 1200"/>
                  <a:gd name="T8" fmla="*/ 166687 w 519"/>
                  <a:gd name="T9" fmla="*/ 809625 h 1200"/>
                  <a:gd name="T10" fmla="*/ 271462 w 519"/>
                  <a:gd name="T11" fmla="*/ 990600 h 1200"/>
                  <a:gd name="T12" fmla="*/ 357187 w 519"/>
                  <a:gd name="T13" fmla="*/ 1066800 h 1200"/>
                  <a:gd name="T14" fmla="*/ 366712 w 519"/>
                  <a:gd name="T15" fmla="*/ 1095375 h 1200"/>
                  <a:gd name="T16" fmla="*/ 423862 w 519"/>
                  <a:gd name="T17" fmla="*/ 1114425 h 1200"/>
                  <a:gd name="T18" fmla="*/ 566737 w 519"/>
                  <a:gd name="T19" fmla="*/ 1219200 h 1200"/>
                  <a:gd name="T20" fmla="*/ 738187 w 519"/>
                  <a:gd name="T21" fmla="*/ 1419225 h 1200"/>
                  <a:gd name="T22" fmla="*/ 757237 w 519"/>
                  <a:gd name="T23" fmla="*/ 1476375 h 1200"/>
                  <a:gd name="T24" fmla="*/ 766762 w 519"/>
                  <a:gd name="T25" fmla="*/ 1504950 h 1200"/>
                  <a:gd name="T26" fmla="*/ 804862 w 519"/>
                  <a:gd name="T27" fmla="*/ 1790700 h 1200"/>
                  <a:gd name="T28" fmla="*/ 823912 w 519"/>
                  <a:gd name="T29" fmla="*/ 1905000 h 12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9" h="1200">
                    <a:moveTo>
                      <a:pt x="51" y="0"/>
                    </a:moveTo>
                    <a:cubicBezTo>
                      <a:pt x="41" y="29"/>
                      <a:pt x="28" y="49"/>
                      <a:pt x="3" y="66"/>
                    </a:cubicBezTo>
                    <a:cubicBezTo>
                      <a:pt x="7" y="139"/>
                      <a:pt x="0" y="195"/>
                      <a:pt x="51" y="246"/>
                    </a:cubicBezTo>
                    <a:cubicBezTo>
                      <a:pt x="59" y="270"/>
                      <a:pt x="69" y="280"/>
                      <a:pt x="93" y="288"/>
                    </a:cubicBezTo>
                    <a:cubicBezTo>
                      <a:pt x="121" y="372"/>
                      <a:pt x="93" y="283"/>
                      <a:pt x="105" y="510"/>
                    </a:cubicBezTo>
                    <a:cubicBezTo>
                      <a:pt x="109" y="584"/>
                      <a:pt x="127" y="584"/>
                      <a:pt x="171" y="624"/>
                    </a:cubicBezTo>
                    <a:cubicBezTo>
                      <a:pt x="230" y="677"/>
                      <a:pt x="185" y="646"/>
                      <a:pt x="225" y="672"/>
                    </a:cubicBezTo>
                    <a:cubicBezTo>
                      <a:pt x="227" y="678"/>
                      <a:pt x="226" y="686"/>
                      <a:pt x="231" y="690"/>
                    </a:cubicBezTo>
                    <a:cubicBezTo>
                      <a:pt x="241" y="697"/>
                      <a:pt x="267" y="702"/>
                      <a:pt x="267" y="702"/>
                    </a:cubicBezTo>
                    <a:cubicBezTo>
                      <a:pt x="289" y="724"/>
                      <a:pt x="327" y="758"/>
                      <a:pt x="357" y="768"/>
                    </a:cubicBezTo>
                    <a:cubicBezTo>
                      <a:pt x="397" y="808"/>
                      <a:pt x="426" y="855"/>
                      <a:pt x="465" y="894"/>
                    </a:cubicBezTo>
                    <a:cubicBezTo>
                      <a:pt x="469" y="906"/>
                      <a:pt x="473" y="918"/>
                      <a:pt x="477" y="930"/>
                    </a:cubicBezTo>
                    <a:cubicBezTo>
                      <a:pt x="479" y="936"/>
                      <a:pt x="483" y="948"/>
                      <a:pt x="483" y="948"/>
                    </a:cubicBezTo>
                    <a:cubicBezTo>
                      <a:pt x="488" y="1036"/>
                      <a:pt x="494" y="1051"/>
                      <a:pt x="507" y="1128"/>
                    </a:cubicBezTo>
                    <a:cubicBezTo>
                      <a:pt x="511" y="1152"/>
                      <a:pt x="519" y="1200"/>
                      <a:pt x="519" y="1200"/>
                    </a:cubicBezTo>
                  </a:path>
                </a:pathLst>
              </a:custGeom>
              <a:noFill/>
              <a:ln w="19050" cmpd="sng">
                <a:solidFill>
                  <a:srgbClr val="9966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30" name="Group 44"/>
              <p:cNvGrpSpPr>
                <a:grpSpLocks/>
              </p:cNvGrpSpPr>
              <p:nvPr/>
            </p:nvGrpSpPr>
            <p:grpSpPr bwMode="auto">
              <a:xfrm>
                <a:off x="1235423" y="2672244"/>
                <a:ext cx="617473" cy="534871"/>
                <a:chOff x="2880" y="2205"/>
                <a:chExt cx="408" cy="362"/>
              </a:xfrm>
            </p:grpSpPr>
            <p:grpSp>
              <p:nvGrpSpPr>
                <p:cNvPr id="131" name="Group 45"/>
                <p:cNvGrpSpPr>
                  <a:grpSpLocks noChangeAspect="1"/>
                </p:cNvGrpSpPr>
                <p:nvPr/>
              </p:nvGrpSpPr>
              <p:grpSpPr bwMode="auto">
                <a:xfrm flipH="1">
                  <a:off x="3016" y="2205"/>
                  <a:ext cx="136" cy="135"/>
                  <a:chOff x="3312" y="2933"/>
                  <a:chExt cx="336" cy="331"/>
                </a:xfrm>
              </p:grpSpPr>
              <p:sp>
                <p:nvSpPr>
                  <p:cNvPr id="148" name="AutoShape 46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12" y="2933"/>
                    <a:ext cx="336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9" name="Freeform 47"/>
                  <p:cNvSpPr>
                    <a:spLocks/>
                  </p:cNvSpPr>
                  <p:nvPr/>
                </p:nvSpPr>
                <p:spPr bwMode="auto">
                  <a:xfrm>
                    <a:off x="3316" y="2936"/>
                    <a:ext cx="328" cy="325"/>
                  </a:xfrm>
                  <a:custGeom>
                    <a:avLst/>
                    <a:gdLst>
                      <a:gd name="T0" fmla="*/ 122 w 656"/>
                      <a:gd name="T1" fmla="*/ 213 h 648"/>
                      <a:gd name="T2" fmla="*/ 101 w 656"/>
                      <a:gd name="T3" fmla="*/ 224 h 648"/>
                      <a:gd name="T4" fmla="*/ 36 w 656"/>
                      <a:gd name="T5" fmla="*/ 262 h 648"/>
                      <a:gd name="T6" fmla="*/ 87 w 656"/>
                      <a:gd name="T7" fmla="*/ 218 h 648"/>
                      <a:gd name="T8" fmla="*/ 74 w 656"/>
                      <a:gd name="T9" fmla="*/ 208 h 648"/>
                      <a:gd name="T10" fmla="*/ 69 w 656"/>
                      <a:gd name="T11" fmla="*/ 198 h 648"/>
                      <a:gd name="T12" fmla="*/ 57 w 656"/>
                      <a:gd name="T13" fmla="*/ 189 h 648"/>
                      <a:gd name="T14" fmla="*/ 20 w 656"/>
                      <a:gd name="T15" fmla="*/ 186 h 648"/>
                      <a:gd name="T16" fmla="*/ 51 w 656"/>
                      <a:gd name="T17" fmla="*/ 176 h 648"/>
                      <a:gd name="T18" fmla="*/ 90 w 656"/>
                      <a:gd name="T19" fmla="*/ 164 h 648"/>
                      <a:gd name="T20" fmla="*/ 107 w 656"/>
                      <a:gd name="T21" fmla="*/ 155 h 648"/>
                      <a:gd name="T22" fmla="*/ 97 w 656"/>
                      <a:gd name="T23" fmla="*/ 138 h 648"/>
                      <a:gd name="T24" fmla="*/ 81 w 656"/>
                      <a:gd name="T25" fmla="*/ 131 h 648"/>
                      <a:gd name="T26" fmla="*/ 37 w 656"/>
                      <a:gd name="T27" fmla="*/ 94 h 648"/>
                      <a:gd name="T28" fmla="*/ 36 w 656"/>
                      <a:gd name="T29" fmla="*/ 88 h 648"/>
                      <a:gd name="T30" fmla="*/ 90 w 656"/>
                      <a:gd name="T31" fmla="*/ 122 h 648"/>
                      <a:gd name="T32" fmla="*/ 98 w 656"/>
                      <a:gd name="T33" fmla="*/ 133 h 648"/>
                      <a:gd name="T34" fmla="*/ 112 w 656"/>
                      <a:gd name="T35" fmla="*/ 133 h 648"/>
                      <a:gd name="T36" fmla="*/ 119 w 656"/>
                      <a:gd name="T37" fmla="*/ 120 h 648"/>
                      <a:gd name="T38" fmla="*/ 120 w 656"/>
                      <a:gd name="T39" fmla="*/ 104 h 648"/>
                      <a:gd name="T40" fmla="*/ 99 w 656"/>
                      <a:gd name="T41" fmla="*/ 60 h 648"/>
                      <a:gd name="T42" fmla="*/ 115 w 656"/>
                      <a:gd name="T43" fmla="*/ 81 h 648"/>
                      <a:gd name="T44" fmla="*/ 127 w 656"/>
                      <a:gd name="T45" fmla="*/ 88 h 648"/>
                      <a:gd name="T46" fmla="*/ 142 w 656"/>
                      <a:gd name="T47" fmla="*/ 118 h 648"/>
                      <a:gd name="T48" fmla="*/ 145 w 656"/>
                      <a:gd name="T49" fmla="*/ 91 h 648"/>
                      <a:gd name="T50" fmla="*/ 158 w 656"/>
                      <a:gd name="T51" fmla="*/ 98 h 648"/>
                      <a:gd name="T52" fmla="*/ 166 w 656"/>
                      <a:gd name="T53" fmla="*/ 85 h 648"/>
                      <a:gd name="T54" fmla="*/ 183 w 656"/>
                      <a:gd name="T55" fmla="*/ 70 h 648"/>
                      <a:gd name="T56" fmla="*/ 229 w 656"/>
                      <a:gd name="T57" fmla="*/ 35 h 648"/>
                      <a:gd name="T58" fmla="*/ 204 w 656"/>
                      <a:gd name="T59" fmla="*/ 82 h 648"/>
                      <a:gd name="T60" fmla="*/ 188 w 656"/>
                      <a:gd name="T61" fmla="*/ 115 h 648"/>
                      <a:gd name="T62" fmla="*/ 211 w 656"/>
                      <a:gd name="T63" fmla="*/ 96 h 648"/>
                      <a:gd name="T64" fmla="*/ 261 w 656"/>
                      <a:gd name="T65" fmla="*/ 59 h 648"/>
                      <a:gd name="T66" fmla="*/ 223 w 656"/>
                      <a:gd name="T67" fmla="*/ 107 h 648"/>
                      <a:gd name="T68" fmla="*/ 292 w 656"/>
                      <a:gd name="T69" fmla="*/ 67 h 648"/>
                      <a:gd name="T70" fmla="*/ 231 w 656"/>
                      <a:gd name="T71" fmla="*/ 128 h 648"/>
                      <a:gd name="T72" fmla="*/ 307 w 656"/>
                      <a:gd name="T73" fmla="*/ 107 h 648"/>
                      <a:gd name="T74" fmla="*/ 275 w 656"/>
                      <a:gd name="T75" fmla="*/ 122 h 648"/>
                      <a:gd name="T76" fmla="*/ 275 w 656"/>
                      <a:gd name="T77" fmla="*/ 133 h 648"/>
                      <a:gd name="T78" fmla="*/ 257 w 656"/>
                      <a:gd name="T79" fmla="*/ 138 h 648"/>
                      <a:gd name="T80" fmla="*/ 220 w 656"/>
                      <a:gd name="T81" fmla="*/ 150 h 648"/>
                      <a:gd name="T82" fmla="*/ 241 w 656"/>
                      <a:gd name="T83" fmla="*/ 163 h 648"/>
                      <a:gd name="T84" fmla="*/ 321 w 656"/>
                      <a:gd name="T85" fmla="*/ 172 h 648"/>
                      <a:gd name="T86" fmla="*/ 270 w 656"/>
                      <a:gd name="T87" fmla="*/ 174 h 648"/>
                      <a:gd name="T88" fmla="*/ 260 w 656"/>
                      <a:gd name="T89" fmla="*/ 181 h 648"/>
                      <a:gd name="T90" fmla="*/ 230 w 656"/>
                      <a:gd name="T91" fmla="*/ 175 h 648"/>
                      <a:gd name="T92" fmla="*/ 209 w 656"/>
                      <a:gd name="T93" fmla="*/ 174 h 648"/>
                      <a:gd name="T94" fmla="*/ 214 w 656"/>
                      <a:gd name="T95" fmla="*/ 189 h 648"/>
                      <a:gd name="T96" fmla="*/ 209 w 656"/>
                      <a:gd name="T97" fmla="*/ 199 h 648"/>
                      <a:gd name="T98" fmla="*/ 206 w 656"/>
                      <a:gd name="T99" fmla="*/ 208 h 648"/>
                      <a:gd name="T100" fmla="*/ 190 w 656"/>
                      <a:gd name="T101" fmla="*/ 206 h 648"/>
                      <a:gd name="T102" fmla="*/ 187 w 656"/>
                      <a:gd name="T103" fmla="*/ 213 h 648"/>
                      <a:gd name="T104" fmla="*/ 174 w 656"/>
                      <a:gd name="T105" fmla="*/ 200 h 648"/>
                      <a:gd name="T106" fmla="*/ 200 w 656"/>
                      <a:gd name="T107" fmla="*/ 278 h 648"/>
                      <a:gd name="T108" fmla="*/ 158 w 656"/>
                      <a:gd name="T109" fmla="*/ 208 h 64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656" h="648">
                        <a:moveTo>
                          <a:pt x="268" y="407"/>
                        </a:moveTo>
                        <a:lnTo>
                          <a:pt x="256" y="427"/>
                        </a:lnTo>
                        <a:lnTo>
                          <a:pt x="246" y="449"/>
                        </a:lnTo>
                        <a:lnTo>
                          <a:pt x="244" y="440"/>
                        </a:lnTo>
                        <a:lnTo>
                          <a:pt x="244" y="424"/>
                        </a:lnTo>
                        <a:lnTo>
                          <a:pt x="224" y="447"/>
                        </a:lnTo>
                        <a:lnTo>
                          <a:pt x="204" y="471"/>
                        </a:lnTo>
                        <a:lnTo>
                          <a:pt x="211" y="451"/>
                        </a:lnTo>
                        <a:lnTo>
                          <a:pt x="218" y="430"/>
                        </a:lnTo>
                        <a:lnTo>
                          <a:pt x="201" y="446"/>
                        </a:lnTo>
                        <a:lnTo>
                          <a:pt x="183" y="457"/>
                        </a:lnTo>
                        <a:lnTo>
                          <a:pt x="164" y="469"/>
                        </a:lnTo>
                        <a:lnTo>
                          <a:pt x="146" y="479"/>
                        </a:lnTo>
                        <a:lnTo>
                          <a:pt x="109" y="499"/>
                        </a:lnTo>
                        <a:lnTo>
                          <a:pt x="71" y="523"/>
                        </a:lnTo>
                        <a:lnTo>
                          <a:pt x="104" y="494"/>
                        </a:lnTo>
                        <a:lnTo>
                          <a:pt x="136" y="469"/>
                        </a:lnTo>
                        <a:lnTo>
                          <a:pt x="151" y="457"/>
                        </a:lnTo>
                        <a:lnTo>
                          <a:pt x="164" y="446"/>
                        </a:lnTo>
                        <a:lnTo>
                          <a:pt x="173" y="435"/>
                        </a:lnTo>
                        <a:lnTo>
                          <a:pt x="179" y="425"/>
                        </a:lnTo>
                        <a:lnTo>
                          <a:pt x="171" y="424"/>
                        </a:lnTo>
                        <a:lnTo>
                          <a:pt x="157" y="420"/>
                        </a:lnTo>
                        <a:lnTo>
                          <a:pt x="151" y="419"/>
                        </a:lnTo>
                        <a:lnTo>
                          <a:pt x="147" y="414"/>
                        </a:lnTo>
                        <a:lnTo>
                          <a:pt x="146" y="410"/>
                        </a:lnTo>
                        <a:lnTo>
                          <a:pt x="146" y="407"/>
                        </a:lnTo>
                        <a:lnTo>
                          <a:pt x="147" y="402"/>
                        </a:lnTo>
                        <a:lnTo>
                          <a:pt x="151" y="397"/>
                        </a:lnTo>
                        <a:lnTo>
                          <a:pt x="137" y="395"/>
                        </a:lnTo>
                        <a:lnTo>
                          <a:pt x="127" y="392"/>
                        </a:lnTo>
                        <a:lnTo>
                          <a:pt x="121" y="390"/>
                        </a:lnTo>
                        <a:lnTo>
                          <a:pt x="117" y="385"/>
                        </a:lnTo>
                        <a:lnTo>
                          <a:pt x="114" y="382"/>
                        </a:lnTo>
                        <a:lnTo>
                          <a:pt x="114" y="377"/>
                        </a:lnTo>
                        <a:lnTo>
                          <a:pt x="114" y="372"/>
                        </a:lnTo>
                        <a:lnTo>
                          <a:pt x="116" y="368"/>
                        </a:lnTo>
                        <a:lnTo>
                          <a:pt x="101" y="368"/>
                        </a:lnTo>
                        <a:lnTo>
                          <a:pt x="74" y="368"/>
                        </a:lnTo>
                        <a:lnTo>
                          <a:pt x="40" y="370"/>
                        </a:lnTo>
                        <a:lnTo>
                          <a:pt x="0" y="372"/>
                        </a:lnTo>
                        <a:lnTo>
                          <a:pt x="19" y="365"/>
                        </a:lnTo>
                        <a:lnTo>
                          <a:pt x="42" y="358"/>
                        </a:lnTo>
                        <a:lnTo>
                          <a:pt x="71" y="355"/>
                        </a:lnTo>
                        <a:lnTo>
                          <a:pt x="101" y="350"/>
                        </a:lnTo>
                        <a:lnTo>
                          <a:pt x="131" y="347"/>
                        </a:lnTo>
                        <a:lnTo>
                          <a:pt x="157" y="345"/>
                        </a:lnTo>
                        <a:lnTo>
                          <a:pt x="181" y="342"/>
                        </a:lnTo>
                        <a:lnTo>
                          <a:pt x="198" y="337"/>
                        </a:lnTo>
                        <a:lnTo>
                          <a:pt x="179" y="327"/>
                        </a:lnTo>
                        <a:lnTo>
                          <a:pt x="159" y="320"/>
                        </a:lnTo>
                        <a:lnTo>
                          <a:pt x="173" y="316"/>
                        </a:lnTo>
                        <a:lnTo>
                          <a:pt x="184" y="313"/>
                        </a:lnTo>
                        <a:lnTo>
                          <a:pt x="198" y="311"/>
                        </a:lnTo>
                        <a:lnTo>
                          <a:pt x="213" y="310"/>
                        </a:lnTo>
                        <a:lnTo>
                          <a:pt x="188" y="286"/>
                        </a:lnTo>
                        <a:lnTo>
                          <a:pt x="173" y="276"/>
                        </a:lnTo>
                        <a:lnTo>
                          <a:pt x="196" y="283"/>
                        </a:lnTo>
                        <a:lnTo>
                          <a:pt x="193" y="275"/>
                        </a:lnTo>
                        <a:lnTo>
                          <a:pt x="188" y="268"/>
                        </a:lnTo>
                        <a:lnTo>
                          <a:pt x="181" y="265"/>
                        </a:lnTo>
                        <a:lnTo>
                          <a:pt x="174" y="261"/>
                        </a:lnTo>
                        <a:lnTo>
                          <a:pt x="168" y="259"/>
                        </a:lnTo>
                        <a:lnTo>
                          <a:pt x="161" y="261"/>
                        </a:lnTo>
                        <a:lnTo>
                          <a:pt x="154" y="263"/>
                        </a:lnTo>
                        <a:lnTo>
                          <a:pt x="147" y="268"/>
                        </a:lnTo>
                        <a:lnTo>
                          <a:pt x="114" y="228"/>
                        </a:lnTo>
                        <a:lnTo>
                          <a:pt x="87" y="197"/>
                        </a:lnTo>
                        <a:lnTo>
                          <a:pt x="74" y="187"/>
                        </a:lnTo>
                        <a:lnTo>
                          <a:pt x="62" y="177"/>
                        </a:lnTo>
                        <a:lnTo>
                          <a:pt x="49" y="167"/>
                        </a:lnTo>
                        <a:lnTo>
                          <a:pt x="35" y="159"/>
                        </a:lnTo>
                        <a:lnTo>
                          <a:pt x="54" y="166"/>
                        </a:lnTo>
                        <a:lnTo>
                          <a:pt x="72" y="176"/>
                        </a:lnTo>
                        <a:lnTo>
                          <a:pt x="91" y="187"/>
                        </a:lnTo>
                        <a:lnTo>
                          <a:pt x="109" y="199"/>
                        </a:lnTo>
                        <a:lnTo>
                          <a:pt x="146" y="223"/>
                        </a:lnTo>
                        <a:lnTo>
                          <a:pt x="181" y="241"/>
                        </a:lnTo>
                        <a:lnTo>
                          <a:pt x="179" y="244"/>
                        </a:lnTo>
                        <a:lnTo>
                          <a:pt x="181" y="248"/>
                        </a:lnTo>
                        <a:lnTo>
                          <a:pt x="181" y="251"/>
                        </a:lnTo>
                        <a:lnTo>
                          <a:pt x="183" y="254"/>
                        </a:lnTo>
                        <a:lnTo>
                          <a:pt x="189" y="259"/>
                        </a:lnTo>
                        <a:lnTo>
                          <a:pt x="196" y="265"/>
                        </a:lnTo>
                        <a:lnTo>
                          <a:pt x="206" y="270"/>
                        </a:lnTo>
                        <a:lnTo>
                          <a:pt x="214" y="271"/>
                        </a:lnTo>
                        <a:lnTo>
                          <a:pt x="223" y="273"/>
                        </a:lnTo>
                        <a:lnTo>
                          <a:pt x="229" y="273"/>
                        </a:lnTo>
                        <a:lnTo>
                          <a:pt x="224" y="265"/>
                        </a:lnTo>
                        <a:lnTo>
                          <a:pt x="213" y="244"/>
                        </a:lnTo>
                        <a:lnTo>
                          <a:pt x="201" y="224"/>
                        </a:lnTo>
                        <a:lnTo>
                          <a:pt x="196" y="218"/>
                        </a:lnTo>
                        <a:lnTo>
                          <a:pt x="216" y="229"/>
                        </a:lnTo>
                        <a:lnTo>
                          <a:pt x="238" y="239"/>
                        </a:lnTo>
                        <a:lnTo>
                          <a:pt x="223" y="204"/>
                        </a:lnTo>
                        <a:lnTo>
                          <a:pt x="216" y="189"/>
                        </a:lnTo>
                        <a:lnTo>
                          <a:pt x="221" y="196"/>
                        </a:lnTo>
                        <a:lnTo>
                          <a:pt x="244" y="223"/>
                        </a:lnTo>
                        <a:lnTo>
                          <a:pt x="239" y="208"/>
                        </a:lnTo>
                        <a:lnTo>
                          <a:pt x="233" y="191"/>
                        </a:lnTo>
                        <a:lnTo>
                          <a:pt x="224" y="174"/>
                        </a:lnTo>
                        <a:lnTo>
                          <a:pt x="214" y="156"/>
                        </a:lnTo>
                        <a:lnTo>
                          <a:pt x="206" y="137"/>
                        </a:lnTo>
                        <a:lnTo>
                          <a:pt x="198" y="119"/>
                        </a:lnTo>
                        <a:lnTo>
                          <a:pt x="194" y="100"/>
                        </a:lnTo>
                        <a:lnTo>
                          <a:pt x="193" y="82"/>
                        </a:lnTo>
                        <a:lnTo>
                          <a:pt x="201" y="102"/>
                        </a:lnTo>
                        <a:lnTo>
                          <a:pt x="219" y="142"/>
                        </a:lnTo>
                        <a:lnTo>
                          <a:pt x="229" y="162"/>
                        </a:lnTo>
                        <a:lnTo>
                          <a:pt x="239" y="176"/>
                        </a:lnTo>
                        <a:lnTo>
                          <a:pt x="243" y="179"/>
                        </a:lnTo>
                        <a:lnTo>
                          <a:pt x="248" y="181"/>
                        </a:lnTo>
                        <a:lnTo>
                          <a:pt x="251" y="181"/>
                        </a:lnTo>
                        <a:lnTo>
                          <a:pt x="253" y="176"/>
                        </a:lnTo>
                        <a:lnTo>
                          <a:pt x="258" y="187"/>
                        </a:lnTo>
                        <a:lnTo>
                          <a:pt x="264" y="202"/>
                        </a:lnTo>
                        <a:lnTo>
                          <a:pt x="269" y="219"/>
                        </a:lnTo>
                        <a:lnTo>
                          <a:pt x="276" y="234"/>
                        </a:lnTo>
                        <a:lnTo>
                          <a:pt x="283" y="236"/>
                        </a:lnTo>
                        <a:lnTo>
                          <a:pt x="288" y="238"/>
                        </a:lnTo>
                        <a:lnTo>
                          <a:pt x="290" y="226"/>
                        </a:lnTo>
                        <a:lnTo>
                          <a:pt x="288" y="211"/>
                        </a:lnTo>
                        <a:lnTo>
                          <a:pt x="288" y="196"/>
                        </a:lnTo>
                        <a:lnTo>
                          <a:pt x="290" y="182"/>
                        </a:lnTo>
                        <a:lnTo>
                          <a:pt x="296" y="197"/>
                        </a:lnTo>
                        <a:lnTo>
                          <a:pt x="305" y="216"/>
                        </a:lnTo>
                        <a:lnTo>
                          <a:pt x="310" y="211"/>
                        </a:lnTo>
                        <a:lnTo>
                          <a:pt x="313" y="204"/>
                        </a:lnTo>
                        <a:lnTo>
                          <a:pt x="315" y="196"/>
                        </a:lnTo>
                        <a:lnTo>
                          <a:pt x="316" y="189"/>
                        </a:lnTo>
                        <a:lnTo>
                          <a:pt x="323" y="166"/>
                        </a:lnTo>
                        <a:lnTo>
                          <a:pt x="330" y="139"/>
                        </a:lnTo>
                        <a:lnTo>
                          <a:pt x="330" y="152"/>
                        </a:lnTo>
                        <a:lnTo>
                          <a:pt x="331" y="169"/>
                        </a:lnTo>
                        <a:lnTo>
                          <a:pt x="333" y="184"/>
                        </a:lnTo>
                        <a:lnTo>
                          <a:pt x="338" y="197"/>
                        </a:lnTo>
                        <a:lnTo>
                          <a:pt x="346" y="182"/>
                        </a:lnTo>
                        <a:lnTo>
                          <a:pt x="356" y="161"/>
                        </a:lnTo>
                        <a:lnTo>
                          <a:pt x="366" y="139"/>
                        </a:lnTo>
                        <a:lnTo>
                          <a:pt x="371" y="127"/>
                        </a:lnTo>
                        <a:lnTo>
                          <a:pt x="375" y="144"/>
                        </a:lnTo>
                        <a:lnTo>
                          <a:pt x="380" y="161"/>
                        </a:lnTo>
                        <a:lnTo>
                          <a:pt x="412" y="125"/>
                        </a:lnTo>
                        <a:lnTo>
                          <a:pt x="457" y="70"/>
                        </a:lnTo>
                        <a:lnTo>
                          <a:pt x="493" y="21"/>
                        </a:lnTo>
                        <a:lnTo>
                          <a:pt x="510" y="0"/>
                        </a:lnTo>
                        <a:lnTo>
                          <a:pt x="478" y="52"/>
                        </a:lnTo>
                        <a:lnTo>
                          <a:pt x="445" y="107"/>
                        </a:lnTo>
                        <a:lnTo>
                          <a:pt x="408" y="164"/>
                        </a:lnTo>
                        <a:lnTo>
                          <a:pt x="371" y="218"/>
                        </a:lnTo>
                        <a:lnTo>
                          <a:pt x="370" y="224"/>
                        </a:lnTo>
                        <a:lnTo>
                          <a:pt x="371" y="228"/>
                        </a:lnTo>
                        <a:lnTo>
                          <a:pt x="371" y="229"/>
                        </a:lnTo>
                        <a:lnTo>
                          <a:pt x="375" y="229"/>
                        </a:lnTo>
                        <a:lnTo>
                          <a:pt x="381" y="226"/>
                        </a:lnTo>
                        <a:lnTo>
                          <a:pt x="392" y="219"/>
                        </a:lnTo>
                        <a:lnTo>
                          <a:pt x="410" y="196"/>
                        </a:lnTo>
                        <a:lnTo>
                          <a:pt x="427" y="172"/>
                        </a:lnTo>
                        <a:lnTo>
                          <a:pt x="422" y="191"/>
                        </a:lnTo>
                        <a:lnTo>
                          <a:pt x="413" y="211"/>
                        </a:lnTo>
                        <a:lnTo>
                          <a:pt x="442" y="189"/>
                        </a:lnTo>
                        <a:lnTo>
                          <a:pt x="470" y="167"/>
                        </a:lnTo>
                        <a:lnTo>
                          <a:pt x="497" y="144"/>
                        </a:lnTo>
                        <a:lnTo>
                          <a:pt x="522" y="117"/>
                        </a:lnTo>
                        <a:lnTo>
                          <a:pt x="505" y="142"/>
                        </a:lnTo>
                        <a:lnTo>
                          <a:pt x="480" y="169"/>
                        </a:lnTo>
                        <a:lnTo>
                          <a:pt x="468" y="184"/>
                        </a:lnTo>
                        <a:lnTo>
                          <a:pt x="457" y="199"/>
                        </a:lnTo>
                        <a:lnTo>
                          <a:pt x="445" y="213"/>
                        </a:lnTo>
                        <a:lnTo>
                          <a:pt x="437" y="228"/>
                        </a:lnTo>
                        <a:lnTo>
                          <a:pt x="472" y="206"/>
                        </a:lnTo>
                        <a:lnTo>
                          <a:pt x="509" y="182"/>
                        </a:lnTo>
                        <a:lnTo>
                          <a:pt x="547" y="157"/>
                        </a:lnTo>
                        <a:lnTo>
                          <a:pt x="584" y="134"/>
                        </a:lnTo>
                        <a:lnTo>
                          <a:pt x="544" y="171"/>
                        </a:lnTo>
                        <a:lnTo>
                          <a:pt x="505" y="206"/>
                        </a:lnTo>
                        <a:lnTo>
                          <a:pt x="468" y="236"/>
                        </a:lnTo>
                        <a:lnTo>
                          <a:pt x="440" y="259"/>
                        </a:lnTo>
                        <a:lnTo>
                          <a:pt x="462" y="256"/>
                        </a:lnTo>
                        <a:lnTo>
                          <a:pt x="488" y="249"/>
                        </a:lnTo>
                        <a:lnTo>
                          <a:pt x="520" y="241"/>
                        </a:lnTo>
                        <a:lnTo>
                          <a:pt x="552" y="231"/>
                        </a:lnTo>
                        <a:lnTo>
                          <a:pt x="585" y="223"/>
                        </a:lnTo>
                        <a:lnTo>
                          <a:pt x="614" y="214"/>
                        </a:lnTo>
                        <a:lnTo>
                          <a:pt x="639" y="208"/>
                        </a:lnTo>
                        <a:lnTo>
                          <a:pt x="656" y="208"/>
                        </a:lnTo>
                        <a:lnTo>
                          <a:pt x="617" y="219"/>
                        </a:lnTo>
                        <a:lnTo>
                          <a:pt x="582" y="231"/>
                        </a:lnTo>
                        <a:lnTo>
                          <a:pt x="550" y="244"/>
                        </a:lnTo>
                        <a:lnTo>
                          <a:pt x="524" y="256"/>
                        </a:lnTo>
                        <a:lnTo>
                          <a:pt x="527" y="259"/>
                        </a:lnTo>
                        <a:lnTo>
                          <a:pt x="534" y="263"/>
                        </a:lnTo>
                        <a:lnTo>
                          <a:pt x="540" y="265"/>
                        </a:lnTo>
                        <a:lnTo>
                          <a:pt x="549" y="266"/>
                        </a:lnTo>
                        <a:lnTo>
                          <a:pt x="565" y="268"/>
                        </a:lnTo>
                        <a:lnTo>
                          <a:pt x="574" y="271"/>
                        </a:lnTo>
                        <a:lnTo>
                          <a:pt x="552" y="273"/>
                        </a:lnTo>
                        <a:lnTo>
                          <a:pt x="532" y="275"/>
                        </a:lnTo>
                        <a:lnTo>
                          <a:pt x="514" y="276"/>
                        </a:lnTo>
                        <a:lnTo>
                          <a:pt x="497" y="280"/>
                        </a:lnTo>
                        <a:lnTo>
                          <a:pt x="482" y="285"/>
                        </a:lnTo>
                        <a:lnTo>
                          <a:pt x="467" y="290"/>
                        </a:lnTo>
                        <a:lnTo>
                          <a:pt x="453" y="295"/>
                        </a:lnTo>
                        <a:lnTo>
                          <a:pt x="440" y="300"/>
                        </a:lnTo>
                        <a:lnTo>
                          <a:pt x="478" y="305"/>
                        </a:lnTo>
                        <a:lnTo>
                          <a:pt x="495" y="305"/>
                        </a:lnTo>
                        <a:lnTo>
                          <a:pt x="490" y="308"/>
                        </a:lnTo>
                        <a:lnTo>
                          <a:pt x="463" y="320"/>
                        </a:lnTo>
                        <a:lnTo>
                          <a:pt x="482" y="325"/>
                        </a:lnTo>
                        <a:lnTo>
                          <a:pt x="504" y="328"/>
                        </a:lnTo>
                        <a:lnTo>
                          <a:pt x="529" y="332"/>
                        </a:lnTo>
                        <a:lnTo>
                          <a:pt x="555" y="335"/>
                        </a:lnTo>
                        <a:lnTo>
                          <a:pt x="604" y="338"/>
                        </a:lnTo>
                        <a:lnTo>
                          <a:pt x="641" y="342"/>
                        </a:lnTo>
                        <a:lnTo>
                          <a:pt x="632" y="343"/>
                        </a:lnTo>
                        <a:lnTo>
                          <a:pt x="619" y="345"/>
                        </a:lnTo>
                        <a:lnTo>
                          <a:pt x="600" y="347"/>
                        </a:lnTo>
                        <a:lnTo>
                          <a:pt x="579" y="347"/>
                        </a:lnTo>
                        <a:lnTo>
                          <a:pt x="540" y="347"/>
                        </a:lnTo>
                        <a:lnTo>
                          <a:pt x="519" y="347"/>
                        </a:lnTo>
                        <a:lnTo>
                          <a:pt x="530" y="358"/>
                        </a:lnTo>
                        <a:lnTo>
                          <a:pt x="542" y="372"/>
                        </a:lnTo>
                        <a:lnTo>
                          <a:pt x="532" y="368"/>
                        </a:lnTo>
                        <a:lnTo>
                          <a:pt x="519" y="360"/>
                        </a:lnTo>
                        <a:lnTo>
                          <a:pt x="507" y="353"/>
                        </a:lnTo>
                        <a:lnTo>
                          <a:pt x="499" y="347"/>
                        </a:lnTo>
                        <a:lnTo>
                          <a:pt x="485" y="350"/>
                        </a:lnTo>
                        <a:lnTo>
                          <a:pt x="472" y="350"/>
                        </a:lnTo>
                        <a:lnTo>
                          <a:pt x="460" y="348"/>
                        </a:lnTo>
                        <a:lnTo>
                          <a:pt x="450" y="345"/>
                        </a:lnTo>
                        <a:lnTo>
                          <a:pt x="440" y="343"/>
                        </a:lnTo>
                        <a:lnTo>
                          <a:pt x="428" y="343"/>
                        </a:lnTo>
                        <a:lnTo>
                          <a:pt x="423" y="345"/>
                        </a:lnTo>
                        <a:lnTo>
                          <a:pt x="418" y="347"/>
                        </a:lnTo>
                        <a:lnTo>
                          <a:pt x="412" y="352"/>
                        </a:lnTo>
                        <a:lnTo>
                          <a:pt x="405" y="355"/>
                        </a:lnTo>
                        <a:lnTo>
                          <a:pt x="435" y="375"/>
                        </a:lnTo>
                        <a:lnTo>
                          <a:pt x="442" y="380"/>
                        </a:lnTo>
                        <a:lnTo>
                          <a:pt x="428" y="377"/>
                        </a:lnTo>
                        <a:lnTo>
                          <a:pt x="403" y="377"/>
                        </a:lnTo>
                        <a:lnTo>
                          <a:pt x="407" y="382"/>
                        </a:lnTo>
                        <a:lnTo>
                          <a:pt x="408" y="387"/>
                        </a:lnTo>
                        <a:lnTo>
                          <a:pt x="412" y="394"/>
                        </a:lnTo>
                        <a:lnTo>
                          <a:pt x="417" y="397"/>
                        </a:lnTo>
                        <a:lnTo>
                          <a:pt x="433" y="419"/>
                        </a:lnTo>
                        <a:lnTo>
                          <a:pt x="457" y="442"/>
                        </a:lnTo>
                        <a:lnTo>
                          <a:pt x="442" y="432"/>
                        </a:lnTo>
                        <a:lnTo>
                          <a:pt x="427" y="422"/>
                        </a:lnTo>
                        <a:lnTo>
                          <a:pt x="412" y="415"/>
                        </a:lnTo>
                        <a:lnTo>
                          <a:pt x="398" y="410"/>
                        </a:lnTo>
                        <a:lnTo>
                          <a:pt x="393" y="409"/>
                        </a:lnTo>
                        <a:lnTo>
                          <a:pt x="388" y="409"/>
                        </a:lnTo>
                        <a:lnTo>
                          <a:pt x="383" y="409"/>
                        </a:lnTo>
                        <a:lnTo>
                          <a:pt x="380" y="410"/>
                        </a:lnTo>
                        <a:lnTo>
                          <a:pt x="378" y="414"/>
                        </a:lnTo>
                        <a:lnTo>
                          <a:pt x="376" y="419"/>
                        </a:lnTo>
                        <a:lnTo>
                          <a:pt x="378" y="424"/>
                        </a:lnTo>
                        <a:lnTo>
                          <a:pt x="380" y="432"/>
                        </a:lnTo>
                        <a:lnTo>
                          <a:pt x="373" y="424"/>
                        </a:lnTo>
                        <a:lnTo>
                          <a:pt x="365" y="412"/>
                        </a:lnTo>
                        <a:lnTo>
                          <a:pt x="360" y="405"/>
                        </a:lnTo>
                        <a:lnTo>
                          <a:pt x="355" y="402"/>
                        </a:lnTo>
                        <a:lnTo>
                          <a:pt x="350" y="399"/>
                        </a:lnTo>
                        <a:lnTo>
                          <a:pt x="348" y="399"/>
                        </a:lnTo>
                        <a:lnTo>
                          <a:pt x="351" y="420"/>
                        </a:lnTo>
                        <a:lnTo>
                          <a:pt x="358" y="447"/>
                        </a:lnTo>
                        <a:lnTo>
                          <a:pt x="368" y="476"/>
                        </a:lnTo>
                        <a:lnTo>
                          <a:pt x="378" y="504"/>
                        </a:lnTo>
                        <a:lnTo>
                          <a:pt x="400" y="554"/>
                        </a:lnTo>
                        <a:lnTo>
                          <a:pt x="413" y="586"/>
                        </a:lnTo>
                        <a:lnTo>
                          <a:pt x="388" y="548"/>
                        </a:lnTo>
                        <a:lnTo>
                          <a:pt x="363" y="504"/>
                        </a:lnTo>
                        <a:lnTo>
                          <a:pt x="340" y="461"/>
                        </a:lnTo>
                        <a:lnTo>
                          <a:pt x="315" y="415"/>
                        </a:lnTo>
                        <a:lnTo>
                          <a:pt x="325" y="511"/>
                        </a:lnTo>
                        <a:lnTo>
                          <a:pt x="285" y="409"/>
                        </a:lnTo>
                        <a:lnTo>
                          <a:pt x="264" y="648"/>
                        </a:lnTo>
                        <a:lnTo>
                          <a:pt x="268" y="407"/>
                        </a:lnTo>
                        <a:close/>
                      </a:path>
                    </a:pathLst>
                  </a:custGeom>
                  <a:solidFill>
                    <a:srgbClr val="DA25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50" name="Freeform 48"/>
                  <p:cNvSpPr>
                    <a:spLocks/>
                  </p:cNvSpPr>
                  <p:nvPr/>
                </p:nvSpPr>
                <p:spPr bwMode="auto">
                  <a:xfrm>
                    <a:off x="3399" y="3027"/>
                    <a:ext cx="136" cy="110"/>
                  </a:xfrm>
                  <a:custGeom>
                    <a:avLst/>
                    <a:gdLst>
                      <a:gd name="T0" fmla="*/ 47 w 272"/>
                      <a:gd name="T1" fmla="*/ 55 h 221"/>
                      <a:gd name="T2" fmla="*/ 39 w 272"/>
                      <a:gd name="T3" fmla="*/ 47 h 221"/>
                      <a:gd name="T4" fmla="*/ 44 w 272"/>
                      <a:gd name="T5" fmla="*/ 44 h 221"/>
                      <a:gd name="T6" fmla="*/ 33 w 272"/>
                      <a:gd name="T7" fmla="*/ 33 h 221"/>
                      <a:gd name="T8" fmla="*/ 48 w 272"/>
                      <a:gd name="T9" fmla="*/ 38 h 221"/>
                      <a:gd name="T10" fmla="*/ 41 w 272"/>
                      <a:gd name="T11" fmla="*/ 10 h 221"/>
                      <a:gd name="T12" fmla="*/ 56 w 272"/>
                      <a:gd name="T13" fmla="*/ 40 h 221"/>
                      <a:gd name="T14" fmla="*/ 56 w 272"/>
                      <a:gd name="T15" fmla="*/ 31 h 221"/>
                      <a:gd name="T16" fmla="*/ 64 w 272"/>
                      <a:gd name="T17" fmla="*/ 37 h 221"/>
                      <a:gd name="T18" fmla="*/ 65 w 272"/>
                      <a:gd name="T19" fmla="*/ 32 h 221"/>
                      <a:gd name="T20" fmla="*/ 67 w 272"/>
                      <a:gd name="T21" fmla="*/ 36 h 221"/>
                      <a:gd name="T22" fmla="*/ 68 w 272"/>
                      <a:gd name="T23" fmla="*/ 22 h 221"/>
                      <a:gd name="T24" fmla="*/ 77 w 272"/>
                      <a:gd name="T25" fmla="*/ 36 h 221"/>
                      <a:gd name="T26" fmla="*/ 95 w 272"/>
                      <a:gd name="T27" fmla="*/ 0 h 221"/>
                      <a:gd name="T28" fmla="*/ 93 w 272"/>
                      <a:gd name="T29" fmla="*/ 15 h 221"/>
                      <a:gd name="T30" fmla="*/ 100 w 272"/>
                      <a:gd name="T31" fmla="*/ 7 h 221"/>
                      <a:gd name="T32" fmla="*/ 93 w 272"/>
                      <a:gd name="T33" fmla="*/ 34 h 221"/>
                      <a:gd name="T34" fmla="*/ 122 w 272"/>
                      <a:gd name="T35" fmla="*/ 23 h 221"/>
                      <a:gd name="T36" fmla="*/ 116 w 272"/>
                      <a:gd name="T37" fmla="*/ 22 h 221"/>
                      <a:gd name="T38" fmla="*/ 131 w 272"/>
                      <a:gd name="T39" fmla="*/ 14 h 221"/>
                      <a:gd name="T40" fmla="*/ 115 w 272"/>
                      <a:gd name="T41" fmla="*/ 40 h 221"/>
                      <a:gd name="T42" fmla="*/ 135 w 272"/>
                      <a:gd name="T43" fmla="*/ 30 h 221"/>
                      <a:gd name="T44" fmla="*/ 121 w 272"/>
                      <a:gd name="T45" fmla="*/ 46 h 221"/>
                      <a:gd name="T46" fmla="*/ 136 w 272"/>
                      <a:gd name="T47" fmla="*/ 49 h 221"/>
                      <a:gd name="T48" fmla="*/ 115 w 272"/>
                      <a:gd name="T49" fmla="*/ 67 h 221"/>
                      <a:gd name="T50" fmla="*/ 134 w 272"/>
                      <a:gd name="T51" fmla="*/ 69 h 221"/>
                      <a:gd name="T52" fmla="*/ 110 w 272"/>
                      <a:gd name="T53" fmla="*/ 78 h 221"/>
                      <a:gd name="T54" fmla="*/ 112 w 272"/>
                      <a:gd name="T55" fmla="*/ 89 h 221"/>
                      <a:gd name="T56" fmla="*/ 88 w 272"/>
                      <a:gd name="T57" fmla="*/ 86 h 221"/>
                      <a:gd name="T58" fmla="*/ 102 w 272"/>
                      <a:gd name="T59" fmla="*/ 105 h 221"/>
                      <a:gd name="T60" fmla="*/ 76 w 272"/>
                      <a:gd name="T61" fmla="*/ 90 h 221"/>
                      <a:gd name="T62" fmla="*/ 82 w 272"/>
                      <a:gd name="T63" fmla="*/ 110 h 221"/>
                      <a:gd name="T64" fmla="*/ 63 w 272"/>
                      <a:gd name="T65" fmla="*/ 96 h 221"/>
                      <a:gd name="T66" fmla="*/ 67 w 272"/>
                      <a:gd name="T67" fmla="*/ 105 h 221"/>
                      <a:gd name="T68" fmla="*/ 56 w 272"/>
                      <a:gd name="T69" fmla="*/ 100 h 221"/>
                      <a:gd name="T70" fmla="*/ 49 w 272"/>
                      <a:gd name="T71" fmla="*/ 104 h 221"/>
                      <a:gd name="T72" fmla="*/ 55 w 272"/>
                      <a:gd name="T73" fmla="*/ 93 h 221"/>
                      <a:gd name="T74" fmla="*/ 35 w 272"/>
                      <a:gd name="T75" fmla="*/ 107 h 221"/>
                      <a:gd name="T76" fmla="*/ 44 w 272"/>
                      <a:gd name="T77" fmla="*/ 88 h 221"/>
                      <a:gd name="T78" fmla="*/ 8 w 272"/>
                      <a:gd name="T79" fmla="*/ 107 h 221"/>
                      <a:gd name="T80" fmla="*/ 34 w 272"/>
                      <a:gd name="T81" fmla="*/ 86 h 221"/>
                      <a:gd name="T82" fmla="*/ 0 w 272"/>
                      <a:gd name="T83" fmla="*/ 85 h 221"/>
                      <a:gd name="T84" fmla="*/ 36 w 272"/>
                      <a:gd name="T85" fmla="*/ 75 h 221"/>
                      <a:gd name="T86" fmla="*/ 24 w 272"/>
                      <a:gd name="T87" fmla="*/ 72 h 221"/>
                      <a:gd name="T88" fmla="*/ 45 w 272"/>
                      <a:gd name="T89" fmla="*/ 69 h 221"/>
                      <a:gd name="T90" fmla="*/ 26 w 272"/>
                      <a:gd name="T91" fmla="*/ 51 h 221"/>
                      <a:gd name="T92" fmla="*/ 47 w 272"/>
                      <a:gd name="T93" fmla="*/ 55 h 22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72" h="221">
                        <a:moveTo>
                          <a:pt x="93" y="110"/>
                        </a:moveTo>
                        <a:lnTo>
                          <a:pt x="77" y="94"/>
                        </a:lnTo>
                        <a:lnTo>
                          <a:pt x="87" y="89"/>
                        </a:lnTo>
                        <a:lnTo>
                          <a:pt x="65" y="67"/>
                        </a:lnTo>
                        <a:lnTo>
                          <a:pt x="95" y="77"/>
                        </a:lnTo>
                        <a:lnTo>
                          <a:pt x="82" y="21"/>
                        </a:lnTo>
                        <a:lnTo>
                          <a:pt x="112" y="80"/>
                        </a:lnTo>
                        <a:lnTo>
                          <a:pt x="112" y="63"/>
                        </a:lnTo>
                        <a:lnTo>
                          <a:pt x="127" y="75"/>
                        </a:lnTo>
                        <a:lnTo>
                          <a:pt x="129" y="65"/>
                        </a:lnTo>
                        <a:lnTo>
                          <a:pt x="134" y="72"/>
                        </a:lnTo>
                        <a:lnTo>
                          <a:pt x="135" y="45"/>
                        </a:lnTo>
                        <a:lnTo>
                          <a:pt x="154" y="72"/>
                        </a:lnTo>
                        <a:lnTo>
                          <a:pt x="189" y="0"/>
                        </a:lnTo>
                        <a:lnTo>
                          <a:pt x="185" y="30"/>
                        </a:lnTo>
                        <a:lnTo>
                          <a:pt x="199" y="15"/>
                        </a:lnTo>
                        <a:lnTo>
                          <a:pt x="185" y="68"/>
                        </a:lnTo>
                        <a:lnTo>
                          <a:pt x="244" y="47"/>
                        </a:lnTo>
                        <a:lnTo>
                          <a:pt x="232" y="45"/>
                        </a:lnTo>
                        <a:lnTo>
                          <a:pt x="262" y="28"/>
                        </a:lnTo>
                        <a:lnTo>
                          <a:pt x="229" y="80"/>
                        </a:lnTo>
                        <a:lnTo>
                          <a:pt x="269" y="60"/>
                        </a:lnTo>
                        <a:lnTo>
                          <a:pt x="241" y="92"/>
                        </a:lnTo>
                        <a:lnTo>
                          <a:pt x="272" y="99"/>
                        </a:lnTo>
                        <a:lnTo>
                          <a:pt x="229" y="134"/>
                        </a:lnTo>
                        <a:lnTo>
                          <a:pt x="267" y="139"/>
                        </a:lnTo>
                        <a:lnTo>
                          <a:pt x="219" y="157"/>
                        </a:lnTo>
                        <a:lnTo>
                          <a:pt x="224" y="179"/>
                        </a:lnTo>
                        <a:lnTo>
                          <a:pt x="175" y="172"/>
                        </a:lnTo>
                        <a:lnTo>
                          <a:pt x="204" y="211"/>
                        </a:lnTo>
                        <a:lnTo>
                          <a:pt x="152" y="181"/>
                        </a:lnTo>
                        <a:lnTo>
                          <a:pt x="164" y="221"/>
                        </a:lnTo>
                        <a:lnTo>
                          <a:pt x="125" y="192"/>
                        </a:lnTo>
                        <a:lnTo>
                          <a:pt x="134" y="211"/>
                        </a:lnTo>
                        <a:lnTo>
                          <a:pt x="112" y="201"/>
                        </a:lnTo>
                        <a:lnTo>
                          <a:pt x="98" y="209"/>
                        </a:lnTo>
                        <a:lnTo>
                          <a:pt x="109" y="186"/>
                        </a:lnTo>
                        <a:lnTo>
                          <a:pt x="70" y="214"/>
                        </a:lnTo>
                        <a:lnTo>
                          <a:pt x="87" y="177"/>
                        </a:lnTo>
                        <a:lnTo>
                          <a:pt x="15" y="214"/>
                        </a:lnTo>
                        <a:lnTo>
                          <a:pt x="67" y="172"/>
                        </a:lnTo>
                        <a:lnTo>
                          <a:pt x="0" y="171"/>
                        </a:lnTo>
                        <a:lnTo>
                          <a:pt x="72" y="151"/>
                        </a:lnTo>
                        <a:lnTo>
                          <a:pt x="47" y="144"/>
                        </a:lnTo>
                        <a:lnTo>
                          <a:pt x="90" y="139"/>
                        </a:lnTo>
                        <a:lnTo>
                          <a:pt x="52" y="102"/>
                        </a:lnTo>
                        <a:lnTo>
                          <a:pt x="93" y="110"/>
                        </a:lnTo>
                        <a:close/>
                      </a:path>
                    </a:pathLst>
                  </a:custGeom>
                  <a:solidFill>
                    <a:srgbClr val="FFF8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2" name="Group 49"/>
                <p:cNvGrpSpPr>
                  <a:grpSpLocks noChangeAspect="1"/>
                </p:cNvGrpSpPr>
                <p:nvPr/>
              </p:nvGrpSpPr>
              <p:grpSpPr bwMode="auto">
                <a:xfrm flipH="1">
                  <a:off x="3061" y="2341"/>
                  <a:ext cx="136" cy="135"/>
                  <a:chOff x="3312" y="2933"/>
                  <a:chExt cx="336" cy="331"/>
                </a:xfrm>
              </p:grpSpPr>
              <p:sp>
                <p:nvSpPr>
                  <p:cNvPr id="145" name="AutoShape 50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12" y="2933"/>
                    <a:ext cx="336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6" name="Freeform 51"/>
                  <p:cNvSpPr>
                    <a:spLocks/>
                  </p:cNvSpPr>
                  <p:nvPr/>
                </p:nvSpPr>
                <p:spPr bwMode="auto">
                  <a:xfrm>
                    <a:off x="3316" y="2936"/>
                    <a:ext cx="328" cy="325"/>
                  </a:xfrm>
                  <a:custGeom>
                    <a:avLst/>
                    <a:gdLst>
                      <a:gd name="T0" fmla="*/ 122 w 656"/>
                      <a:gd name="T1" fmla="*/ 213 h 648"/>
                      <a:gd name="T2" fmla="*/ 101 w 656"/>
                      <a:gd name="T3" fmla="*/ 224 h 648"/>
                      <a:gd name="T4" fmla="*/ 36 w 656"/>
                      <a:gd name="T5" fmla="*/ 262 h 648"/>
                      <a:gd name="T6" fmla="*/ 87 w 656"/>
                      <a:gd name="T7" fmla="*/ 218 h 648"/>
                      <a:gd name="T8" fmla="*/ 74 w 656"/>
                      <a:gd name="T9" fmla="*/ 208 h 648"/>
                      <a:gd name="T10" fmla="*/ 69 w 656"/>
                      <a:gd name="T11" fmla="*/ 198 h 648"/>
                      <a:gd name="T12" fmla="*/ 57 w 656"/>
                      <a:gd name="T13" fmla="*/ 189 h 648"/>
                      <a:gd name="T14" fmla="*/ 20 w 656"/>
                      <a:gd name="T15" fmla="*/ 186 h 648"/>
                      <a:gd name="T16" fmla="*/ 51 w 656"/>
                      <a:gd name="T17" fmla="*/ 176 h 648"/>
                      <a:gd name="T18" fmla="*/ 90 w 656"/>
                      <a:gd name="T19" fmla="*/ 164 h 648"/>
                      <a:gd name="T20" fmla="*/ 107 w 656"/>
                      <a:gd name="T21" fmla="*/ 155 h 648"/>
                      <a:gd name="T22" fmla="*/ 97 w 656"/>
                      <a:gd name="T23" fmla="*/ 138 h 648"/>
                      <a:gd name="T24" fmla="*/ 81 w 656"/>
                      <a:gd name="T25" fmla="*/ 131 h 648"/>
                      <a:gd name="T26" fmla="*/ 37 w 656"/>
                      <a:gd name="T27" fmla="*/ 94 h 648"/>
                      <a:gd name="T28" fmla="*/ 36 w 656"/>
                      <a:gd name="T29" fmla="*/ 88 h 648"/>
                      <a:gd name="T30" fmla="*/ 90 w 656"/>
                      <a:gd name="T31" fmla="*/ 122 h 648"/>
                      <a:gd name="T32" fmla="*/ 98 w 656"/>
                      <a:gd name="T33" fmla="*/ 133 h 648"/>
                      <a:gd name="T34" fmla="*/ 112 w 656"/>
                      <a:gd name="T35" fmla="*/ 133 h 648"/>
                      <a:gd name="T36" fmla="*/ 119 w 656"/>
                      <a:gd name="T37" fmla="*/ 120 h 648"/>
                      <a:gd name="T38" fmla="*/ 120 w 656"/>
                      <a:gd name="T39" fmla="*/ 104 h 648"/>
                      <a:gd name="T40" fmla="*/ 99 w 656"/>
                      <a:gd name="T41" fmla="*/ 60 h 648"/>
                      <a:gd name="T42" fmla="*/ 115 w 656"/>
                      <a:gd name="T43" fmla="*/ 81 h 648"/>
                      <a:gd name="T44" fmla="*/ 127 w 656"/>
                      <a:gd name="T45" fmla="*/ 88 h 648"/>
                      <a:gd name="T46" fmla="*/ 142 w 656"/>
                      <a:gd name="T47" fmla="*/ 118 h 648"/>
                      <a:gd name="T48" fmla="*/ 145 w 656"/>
                      <a:gd name="T49" fmla="*/ 91 h 648"/>
                      <a:gd name="T50" fmla="*/ 158 w 656"/>
                      <a:gd name="T51" fmla="*/ 98 h 648"/>
                      <a:gd name="T52" fmla="*/ 166 w 656"/>
                      <a:gd name="T53" fmla="*/ 85 h 648"/>
                      <a:gd name="T54" fmla="*/ 183 w 656"/>
                      <a:gd name="T55" fmla="*/ 70 h 648"/>
                      <a:gd name="T56" fmla="*/ 229 w 656"/>
                      <a:gd name="T57" fmla="*/ 35 h 648"/>
                      <a:gd name="T58" fmla="*/ 204 w 656"/>
                      <a:gd name="T59" fmla="*/ 82 h 648"/>
                      <a:gd name="T60" fmla="*/ 188 w 656"/>
                      <a:gd name="T61" fmla="*/ 115 h 648"/>
                      <a:gd name="T62" fmla="*/ 211 w 656"/>
                      <a:gd name="T63" fmla="*/ 96 h 648"/>
                      <a:gd name="T64" fmla="*/ 261 w 656"/>
                      <a:gd name="T65" fmla="*/ 59 h 648"/>
                      <a:gd name="T66" fmla="*/ 223 w 656"/>
                      <a:gd name="T67" fmla="*/ 107 h 648"/>
                      <a:gd name="T68" fmla="*/ 292 w 656"/>
                      <a:gd name="T69" fmla="*/ 67 h 648"/>
                      <a:gd name="T70" fmla="*/ 231 w 656"/>
                      <a:gd name="T71" fmla="*/ 128 h 648"/>
                      <a:gd name="T72" fmla="*/ 307 w 656"/>
                      <a:gd name="T73" fmla="*/ 107 h 648"/>
                      <a:gd name="T74" fmla="*/ 275 w 656"/>
                      <a:gd name="T75" fmla="*/ 122 h 648"/>
                      <a:gd name="T76" fmla="*/ 275 w 656"/>
                      <a:gd name="T77" fmla="*/ 133 h 648"/>
                      <a:gd name="T78" fmla="*/ 257 w 656"/>
                      <a:gd name="T79" fmla="*/ 138 h 648"/>
                      <a:gd name="T80" fmla="*/ 220 w 656"/>
                      <a:gd name="T81" fmla="*/ 150 h 648"/>
                      <a:gd name="T82" fmla="*/ 241 w 656"/>
                      <a:gd name="T83" fmla="*/ 163 h 648"/>
                      <a:gd name="T84" fmla="*/ 321 w 656"/>
                      <a:gd name="T85" fmla="*/ 172 h 648"/>
                      <a:gd name="T86" fmla="*/ 270 w 656"/>
                      <a:gd name="T87" fmla="*/ 174 h 648"/>
                      <a:gd name="T88" fmla="*/ 260 w 656"/>
                      <a:gd name="T89" fmla="*/ 181 h 648"/>
                      <a:gd name="T90" fmla="*/ 230 w 656"/>
                      <a:gd name="T91" fmla="*/ 175 h 648"/>
                      <a:gd name="T92" fmla="*/ 209 w 656"/>
                      <a:gd name="T93" fmla="*/ 174 h 648"/>
                      <a:gd name="T94" fmla="*/ 214 w 656"/>
                      <a:gd name="T95" fmla="*/ 189 h 648"/>
                      <a:gd name="T96" fmla="*/ 209 w 656"/>
                      <a:gd name="T97" fmla="*/ 199 h 648"/>
                      <a:gd name="T98" fmla="*/ 206 w 656"/>
                      <a:gd name="T99" fmla="*/ 208 h 648"/>
                      <a:gd name="T100" fmla="*/ 190 w 656"/>
                      <a:gd name="T101" fmla="*/ 206 h 648"/>
                      <a:gd name="T102" fmla="*/ 187 w 656"/>
                      <a:gd name="T103" fmla="*/ 213 h 648"/>
                      <a:gd name="T104" fmla="*/ 174 w 656"/>
                      <a:gd name="T105" fmla="*/ 200 h 648"/>
                      <a:gd name="T106" fmla="*/ 200 w 656"/>
                      <a:gd name="T107" fmla="*/ 278 h 648"/>
                      <a:gd name="T108" fmla="*/ 158 w 656"/>
                      <a:gd name="T109" fmla="*/ 208 h 64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656" h="648">
                        <a:moveTo>
                          <a:pt x="268" y="407"/>
                        </a:moveTo>
                        <a:lnTo>
                          <a:pt x="256" y="427"/>
                        </a:lnTo>
                        <a:lnTo>
                          <a:pt x="246" y="449"/>
                        </a:lnTo>
                        <a:lnTo>
                          <a:pt x="244" y="440"/>
                        </a:lnTo>
                        <a:lnTo>
                          <a:pt x="244" y="424"/>
                        </a:lnTo>
                        <a:lnTo>
                          <a:pt x="224" y="447"/>
                        </a:lnTo>
                        <a:lnTo>
                          <a:pt x="204" y="471"/>
                        </a:lnTo>
                        <a:lnTo>
                          <a:pt x="211" y="451"/>
                        </a:lnTo>
                        <a:lnTo>
                          <a:pt x="218" y="430"/>
                        </a:lnTo>
                        <a:lnTo>
                          <a:pt x="201" y="446"/>
                        </a:lnTo>
                        <a:lnTo>
                          <a:pt x="183" y="457"/>
                        </a:lnTo>
                        <a:lnTo>
                          <a:pt x="164" y="469"/>
                        </a:lnTo>
                        <a:lnTo>
                          <a:pt x="146" y="479"/>
                        </a:lnTo>
                        <a:lnTo>
                          <a:pt x="109" y="499"/>
                        </a:lnTo>
                        <a:lnTo>
                          <a:pt x="71" y="523"/>
                        </a:lnTo>
                        <a:lnTo>
                          <a:pt x="104" y="494"/>
                        </a:lnTo>
                        <a:lnTo>
                          <a:pt x="136" y="469"/>
                        </a:lnTo>
                        <a:lnTo>
                          <a:pt x="151" y="457"/>
                        </a:lnTo>
                        <a:lnTo>
                          <a:pt x="164" y="446"/>
                        </a:lnTo>
                        <a:lnTo>
                          <a:pt x="173" y="435"/>
                        </a:lnTo>
                        <a:lnTo>
                          <a:pt x="179" y="425"/>
                        </a:lnTo>
                        <a:lnTo>
                          <a:pt x="171" y="424"/>
                        </a:lnTo>
                        <a:lnTo>
                          <a:pt x="157" y="420"/>
                        </a:lnTo>
                        <a:lnTo>
                          <a:pt x="151" y="419"/>
                        </a:lnTo>
                        <a:lnTo>
                          <a:pt x="147" y="414"/>
                        </a:lnTo>
                        <a:lnTo>
                          <a:pt x="146" y="410"/>
                        </a:lnTo>
                        <a:lnTo>
                          <a:pt x="146" y="407"/>
                        </a:lnTo>
                        <a:lnTo>
                          <a:pt x="147" y="402"/>
                        </a:lnTo>
                        <a:lnTo>
                          <a:pt x="151" y="397"/>
                        </a:lnTo>
                        <a:lnTo>
                          <a:pt x="137" y="395"/>
                        </a:lnTo>
                        <a:lnTo>
                          <a:pt x="127" y="392"/>
                        </a:lnTo>
                        <a:lnTo>
                          <a:pt x="121" y="390"/>
                        </a:lnTo>
                        <a:lnTo>
                          <a:pt x="117" y="385"/>
                        </a:lnTo>
                        <a:lnTo>
                          <a:pt x="114" y="382"/>
                        </a:lnTo>
                        <a:lnTo>
                          <a:pt x="114" y="377"/>
                        </a:lnTo>
                        <a:lnTo>
                          <a:pt x="114" y="372"/>
                        </a:lnTo>
                        <a:lnTo>
                          <a:pt x="116" y="368"/>
                        </a:lnTo>
                        <a:lnTo>
                          <a:pt x="101" y="368"/>
                        </a:lnTo>
                        <a:lnTo>
                          <a:pt x="74" y="368"/>
                        </a:lnTo>
                        <a:lnTo>
                          <a:pt x="40" y="370"/>
                        </a:lnTo>
                        <a:lnTo>
                          <a:pt x="0" y="372"/>
                        </a:lnTo>
                        <a:lnTo>
                          <a:pt x="19" y="365"/>
                        </a:lnTo>
                        <a:lnTo>
                          <a:pt x="42" y="358"/>
                        </a:lnTo>
                        <a:lnTo>
                          <a:pt x="71" y="355"/>
                        </a:lnTo>
                        <a:lnTo>
                          <a:pt x="101" y="350"/>
                        </a:lnTo>
                        <a:lnTo>
                          <a:pt x="131" y="347"/>
                        </a:lnTo>
                        <a:lnTo>
                          <a:pt x="157" y="345"/>
                        </a:lnTo>
                        <a:lnTo>
                          <a:pt x="181" y="342"/>
                        </a:lnTo>
                        <a:lnTo>
                          <a:pt x="198" y="337"/>
                        </a:lnTo>
                        <a:lnTo>
                          <a:pt x="179" y="327"/>
                        </a:lnTo>
                        <a:lnTo>
                          <a:pt x="159" y="320"/>
                        </a:lnTo>
                        <a:lnTo>
                          <a:pt x="173" y="316"/>
                        </a:lnTo>
                        <a:lnTo>
                          <a:pt x="184" y="313"/>
                        </a:lnTo>
                        <a:lnTo>
                          <a:pt x="198" y="311"/>
                        </a:lnTo>
                        <a:lnTo>
                          <a:pt x="213" y="310"/>
                        </a:lnTo>
                        <a:lnTo>
                          <a:pt x="188" y="286"/>
                        </a:lnTo>
                        <a:lnTo>
                          <a:pt x="173" y="276"/>
                        </a:lnTo>
                        <a:lnTo>
                          <a:pt x="196" y="283"/>
                        </a:lnTo>
                        <a:lnTo>
                          <a:pt x="193" y="275"/>
                        </a:lnTo>
                        <a:lnTo>
                          <a:pt x="188" y="268"/>
                        </a:lnTo>
                        <a:lnTo>
                          <a:pt x="181" y="265"/>
                        </a:lnTo>
                        <a:lnTo>
                          <a:pt x="174" y="261"/>
                        </a:lnTo>
                        <a:lnTo>
                          <a:pt x="168" y="259"/>
                        </a:lnTo>
                        <a:lnTo>
                          <a:pt x="161" y="261"/>
                        </a:lnTo>
                        <a:lnTo>
                          <a:pt x="154" y="263"/>
                        </a:lnTo>
                        <a:lnTo>
                          <a:pt x="147" y="268"/>
                        </a:lnTo>
                        <a:lnTo>
                          <a:pt x="114" y="228"/>
                        </a:lnTo>
                        <a:lnTo>
                          <a:pt x="87" y="197"/>
                        </a:lnTo>
                        <a:lnTo>
                          <a:pt x="74" y="187"/>
                        </a:lnTo>
                        <a:lnTo>
                          <a:pt x="62" y="177"/>
                        </a:lnTo>
                        <a:lnTo>
                          <a:pt x="49" y="167"/>
                        </a:lnTo>
                        <a:lnTo>
                          <a:pt x="35" y="159"/>
                        </a:lnTo>
                        <a:lnTo>
                          <a:pt x="54" y="166"/>
                        </a:lnTo>
                        <a:lnTo>
                          <a:pt x="72" y="176"/>
                        </a:lnTo>
                        <a:lnTo>
                          <a:pt x="91" y="187"/>
                        </a:lnTo>
                        <a:lnTo>
                          <a:pt x="109" y="199"/>
                        </a:lnTo>
                        <a:lnTo>
                          <a:pt x="146" y="223"/>
                        </a:lnTo>
                        <a:lnTo>
                          <a:pt x="181" y="241"/>
                        </a:lnTo>
                        <a:lnTo>
                          <a:pt x="179" y="244"/>
                        </a:lnTo>
                        <a:lnTo>
                          <a:pt x="181" y="248"/>
                        </a:lnTo>
                        <a:lnTo>
                          <a:pt x="181" y="251"/>
                        </a:lnTo>
                        <a:lnTo>
                          <a:pt x="183" y="254"/>
                        </a:lnTo>
                        <a:lnTo>
                          <a:pt x="189" y="259"/>
                        </a:lnTo>
                        <a:lnTo>
                          <a:pt x="196" y="265"/>
                        </a:lnTo>
                        <a:lnTo>
                          <a:pt x="206" y="270"/>
                        </a:lnTo>
                        <a:lnTo>
                          <a:pt x="214" y="271"/>
                        </a:lnTo>
                        <a:lnTo>
                          <a:pt x="223" y="273"/>
                        </a:lnTo>
                        <a:lnTo>
                          <a:pt x="229" y="273"/>
                        </a:lnTo>
                        <a:lnTo>
                          <a:pt x="224" y="265"/>
                        </a:lnTo>
                        <a:lnTo>
                          <a:pt x="213" y="244"/>
                        </a:lnTo>
                        <a:lnTo>
                          <a:pt x="201" y="224"/>
                        </a:lnTo>
                        <a:lnTo>
                          <a:pt x="196" y="218"/>
                        </a:lnTo>
                        <a:lnTo>
                          <a:pt x="216" y="229"/>
                        </a:lnTo>
                        <a:lnTo>
                          <a:pt x="238" y="239"/>
                        </a:lnTo>
                        <a:lnTo>
                          <a:pt x="223" y="204"/>
                        </a:lnTo>
                        <a:lnTo>
                          <a:pt x="216" y="189"/>
                        </a:lnTo>
                        <a:lnTo>
                          <a:pt x="221" y="196"/>
                        </a:lnTo>
                        <a:lnTo>
                          <a:pt x="244" y="223"/>
                        </a:lnTo>
                        <a:lnTo>
                          <a:pt x="239" y="208"/>
                        </a:lnTo>
                        <a:lnTo>
                          <a:pt x="233" y="191"/>
                        </a:lnTo>
                        <a:lnTo>
                          <a:pt x="224" y="174"/>
                        </a:lnTo>
                        <a:lnTo>
                          <a:pt x="214" y="156"/>
                        </a:lnTo>
                        <a:lnTo>
                          <a:pt x="206" y="137"/>
                        </a:lnTo>
                        <a:lnTo>
                          <a:pt x="198" y="119"/>
                        </a:lnTo>
                        <a:lnTo>
                          <a:pt x="194" y="100"/>
                        </a:lnTo>
                        <a:lnTo>
                          <a:pt x="193" y="82"/>
                        </a:lnTo>
                        <a:lnTo>
                          <a:pt x="201" y="102"/>
                        </a:lnTo>
                        <a:lnTo>
                          <a:pt x="219" y="142"/>
                        </a:lnTo>
                        <a:lnTo>
                          <a:pt x="229" y="162"/>
                        </a:lnTo>
                        <a:lnTo>
                          <a:pt x="239" y="176"/>
                        </a:lnTo>
                        <a:lnTo>
                          <a:pt x="243" y="179"/>
                        </a:lnTo>
                        <a:lnTo>
                          <a:pt x="248" y="181"/>
                        </a:lnTo>
                        <a:lnTo>
                          <a:pt x="251" y="181"/>
                        </a:lnTo>
                        <a:lnTo>
                          <a:pt x="253" y="176"/>
                        </a:lnTo>
                        <a:lnTo>
                          <a:pt x="258" y="187"/>
                        </a:lnTo>
                        <a:lnTo>
                          <a:pt x="264" y="202"/>
                        </a:lnTo>
                        <a:lnTo>
                          <a:pt x="269" y="219"/>
                        </a:lnTo>
                        <a:lnTo>
                          <a:pt x="276" y="234"/>
                        </a:lnTo>
                        <a:lnTo>
                          <a:pt x="283" y="236"/>
                        </a:lnTo>
                        <a:lnTo>
                          <a:pt x="288" y="238"/>
                        </a:lnTo>
                        <a:lnTo>
                          <a:pt x="290" y="226"/>
                        </a:lnTo>
                        <a:lnTo>
                          <a:pt x="288" y="211"/>
                        </a:lnTo>
                        <a:lnTo>
                          <a:pt x="288" y="196"/>
                        </a:lnTo>
                        <a:lnTo>
                          <a:pt x="290" y="182"/>
                        </a:lnTo>
                        <a:lnTo>
                          <a:pt x="296" y="197"/>
                        </a:lnTo>
                        <a:lnTo>
                          <a:pt x="305" y="216"/>
                        </a:lnTo>
                        <a:lnTo>
                          <a:pt x="310" y="211"/>
                        </a:lnTo>
                        <a:lnTo>
                          <a:pt x="313" y="204"/>
                        </a:lnTo>
                        <a:lnTo>
                          <a:pt x="315" y="196"/>
                        </a:lnTo>
                        <a:lnTo>
                          <a:pt x="316" y="189"/>
                        </a:lnTo>
                        <a:lnTo>
                          <a:pt x="323" y="166"/>
                        </a:lnTo>
                        <a:lnTo>
                          <a:pt x="330" y="139"/>
                        </a:lnTo>
                        <a:lnTo>
                          <a:pt x="330" y="152"/>
                        </a:lnTo>
                        <a:lnTo>
                          <a:pt x="331" y="169"/>
                        </a:lnTo>
                        <a:lnTo>
                          <a:pt x="333" y="184"/>
                        </a:lnTo>
                        <a:lnTo>
                          <a:pt x="338" y="197"/>
                        </a:lnTo>
                        <a:lnTo>
                          <a:pt x="346" y="182"/>
                        </a:lnTo>
                        <a:lnTo>
                          <a:pt x="356" y="161"/>
                        </a:lnTo>
                        <a:lnTo>
                          <a:pt x="366" y="139"/>
                        </a:lnTo>
                        <a:lnTo>
                          <a:pt x="371" y="127"/>
                        </a:lnTo>
                        <a:lnTo>
                          <a:pt x="375" y="144"/>
                        </a:lnTo>
                        <a:lnTo>
                          <a:pt x="380" y="161"/>
                        </a:lnTo>
                        <a:lnTo>
                          <a:pt x="412" y="125"/>
                        </a:lnTo>
                        <a:lnTo>
                          <a:pt x="457" y="70"/>
                        </a:lnTo>
                        <a:lnTo>
                          <a:pt x="493" y="21"/>
                        </a:lnTo>
                        <a:lnTo>
                          <a:pt x="510" y="0"/>
                        </a:lnTo>
                        <a:lnTo>
                          <a:pt x="478" y="52"/>
                        </a:lnTo>
                        <a:lnTo>
                          <a:pt x="445" y="107"/>
                        </a:lnTo>
                        <a:lnTo>
                          <a:pt x="408" y="164"/>
                        </a:lnTo>
                        <a:lnTo>
                          <a:pt x="371" y="218"/>
                        </a:lnTo>
                        <a:lnTo>
                          <a:pt x="370" y="224"/>
                        </a:lnTo>
                        <a:lnTo>
                          <a:pt x="371" y="228"/>
                        </a:lnTo>
                        <a:lnTo>
                          <a:pt x="371" y="229"/>
                        </a:lnTo>
                        <a:lnTo>
                          <a:pt x="375" y="229"/>
                        </a:lnTo>
                        <a:lnTo>
                          <a:pt x="381" y="226"/>
                        </a:lnTo>
                        <a:lnTo>
                          <a:pt x="392" y="219"/>
                        </a:lnTo>
                        <a:lnTo>
                          <a:pt x="410" y="196"/>
                        </a:lnTo>
                        <a:lnTo>
                          <a:pt x="427" y="172"/>
                        </a:lnTo>
                        <a:lnTo>
                          <a:pt x="422" y="191"/>
                        </a:lnTo>
                        <a:lnTo>
                          <a:pt x="413" y="211"/>
                        </a:lnTo>
                        <a:lnTo>
                          <a:pt x="442" y="189"/>
                        </a:lnTo>
                        <a:lnTo>
                          <a:pt x="470" y="167"/>
                        </a:lnTo>
                        <a:lnTo>
                          <a:pt x="497" y="144"/>
                        </a:lnTo>
                        <a:lnTo>
                          <a:pt x="522" y="117"/>
                        </a:lnTo>
                        <a:lnTo>
                          <a:pt x="505" y="142"/>
                        </a:lnTo>
                        <a:lnTo>
                          <a:pt x="480" y="169"/>
                        </a:lnTo>
                        <a:lnTo>
                          <a:pt x="468" y="184"/>
                        </a:lnTo>
                        <a:lnTo>
                          <a:pt x="457" y="199"/>
                        </a:lnTo>
                        <a:lnTo>
                          <a:pt x="445" y="213"/>
                        </a:lnTo>
                        <a:lnTo>
                          <a:pt x="437" y="228"/>
                        </a:lnTo>
                        <a:lnTo>
                          <a:pt x="472" y="206"/>
                        </a:lnTo>
                        <a:lnTo>
                          <a:pt x="509" y="182"/>
                        </a:lnTo>
                        <a:lnTo>
                          <a:pt x="547" y="157"/>
                        </a:lnTo>
                        <a:lnTo>
                          <a:pt x="584" y="134"/>
                        </a:lnTo>
                        <a:lnTo>
                          <a:pt x="544" y="171"/>
                        </a:lnTo>
                        <a:lnTo>
                          <a:pt x="505" y="206"/>
                        </a:lnTo>
                        <a:lnTo>
                          <a:pt x="468" y="236"/>
                        </a:lnTo>
                        <a:lnTo>
                          <a:pt x="440" y="259"/>
                        </a:lnTo>
                        <a:lnTo>
                          <a:pt x="462" y="256"/>
                        </a:lnTo>
                        <a:lnTo>
                          <a:pt x="488" y="249"/>
                        </a:lnTo>
                        <a:lnTo>
                          <a:pt x="520" y="241"/>
                        </a:lnTo>
                        <a:lnTo>
                          <a:pt x="552" y="231"/>
                        </a:lnTo>
                        <a:lnTo>
                          <a:pt x="585" y="223"/>
                        </a:lnTo>
                        <a:lnTo>
                          <a:pt x="614" y="214"/>
                        </a:lnTo>
                        <a:lnTo>
                          <a:pt x="639" y="208"/>
                        </a:lnTo>
                        <a:lnTo>
                          <a:pt x="656" y="208"/>
                        </a:lnTo>
                        <a:lnTo>
                          <a:pt x="617" y="219"/>
                        </a:lnTo>
                        <a:lnTo>
                          <a:pt x="582" y="231"/>
                        </a:lnTo>
                        <a:lnTo>
                          <a:pt x="550" y="244"/>
                        </a:lnTo>
                        <a:lnTo>
                          <a:pt x="524" y="256"/>
                        </a:lnTo>
                        <a:lnTo>
                          <a:pt x="527" y="259"/>
                        </a:lnTo>
                        <a:lnTo>
                          <a:pt x="534" y="263"/>
                        </a:lnTo>
                        <a:lnTo>
                          <a:pt x="540" y="265"/>
                        </a:lnTo>
                        <a:lnTo>
                          <a:pt x="549" y="266"/>
                        </a:lnTo>
                        <a:lnTo>
                          <a:pt x="565" y="268"/>
                        </a:lnTo>
                        <a:lnTo>
                          <a:pt x="574" y="271"/>
                        </a:lnTo>
                        <a:lnTo>
                          <a:pt x="552" y="273"/>
                        </a:lnTo>
                        <a:lnTo>
                          <a:pt x="532" y="275"/>
                        </a:lnTo>
                        <a:lnTo>
                          <a:pt x="514" y="276"/>
                        </a:lnTo>
                        <a:lnTo>
                          <a:pt x="497" y="280"/>
                        </a:lnTo>
                        <a:lnTo>
                          <a:pt x="482" y="285"/>
                        </a:lnTo>
                        <a:lnTo>
                          <a:pt x="467" y="290"/>
                        </a:lnTo>
                        <a:lnTo>
                          <a:pt x="453" y="295"/>
                        </a:lnTo>
                        <a:lnTo>
                          <a:pt x="440" y="300"/>
                        </a:lnTo>
                        <a:lnTo>
                          <a:pt x="478" y="305"/>
                        </a:lnTo>
                        <a:lnTo>
                          <a:pt x="495" y="305"/>
                        </a:lnTo>
                        <a:lnTo>
                          <a:pt x="490" y="308"/>
                        </a:lnTo>
                        <a:lnTo>
                          <a:pt x="463" y="320"/>
                        </a:lnTo>
                        <a:lnTo>
                          <a:pt x="482" y="325"/>
                        </a:lnTo>
                        <a:lnTo>
                          <a:pt x="504" y="328"/>
                        </a:lnTo>
                        <a:lnTo>
                          <a:pt x="529" y="332"/>
                        </a:lnTo>
                        <a:lnTo>
                          <a:pt x="555" y="335"/>
                        </a:lnTo>
                        <a:lnTo>
                          <a:pt x="604" y="338"/>
                        </a:lnTo>
                        <a:lnTo>
                          <a:pt x="641" y="342"/>
                        </a:lnTo>
                        <a:lnTo>
                          <a:pt x="632" y="343"/>
                        </a:lnTo>
                        <a:lnTo>
                          <a:pt x="619" y="345"/>
                        </a:lnTo>
                        <a:lnTo>
                          <a:pt x="600" y="347"/>
                        </a:lnTo>
                        <a:lnTo>
                          <a:pt x="579" y="347"/>
                        </a:lnTo>
                        <a:lnTo>
                          <a:pt x="540" y="347"/>
                        </a:lnTo>
                        <a:lnTo>
                          <a:pt x="519" y="347"/>
                        </a:lnTo>
                        <a:lnTo>
                          <a:pt x="530" y="358"/>
                        </a:lnTo>
                        <a:lnTo>
                          <a:pt x="542" y="372"/>
                        </a:lnTo>
                        <a:lnTo>
                          <a:pt x="532" y="368"/>
                        </a:lnTo>
                        <a:lnTo>
                          <a:pt x="519" y="360"/>
                        </a:lnTo>
                        <a:lnTo>
                          <a:pt x="507" y="353"/>
                        </a:lnTo>
                        <a:lnTo>
                          <a:pt x="499" y="347"/>
                        </a:lnTo>
                        <a:lnTo>
                          <a:pt x="485" y="350"/>
                        </a:lnTo>
                        <a:lnTo>
                          <a:pt x="472" y="350"/>
                        </a:lnTo>
                        <a:lnTo>
                          <a:pt x="460" y="348"/>
                        </a:lnTo>
                        <a:lnTo>
                          <a:pt x="450" y="345"/>
                        </a:lnTo>
                        <a:lnTo>
                          <a:pt x="440" y="343"/>
                        </a:lnTo>
                        <a:lnTo>
                          <a:pt x="428" y="343"/>
                        </a:lnTo>
                        <a:lnTo>
                          <a:pt x="423" y="345"/>
                        </a:lnTo>
                        <a:lnTo>
                          <a:pt x="418" y="347"/>
                        </a:lnTo>
                        <a:lnTo>
                          <a:pt x="412" y="352"/>
                        </a:lnTo>
                        <a:lnTo>
                          <a:pt x="405" y="355"/>
                        </a:lnTo>
                        <a:lnTo>
                          <a:pt x="435" y="375"/>
                        </a:lnTo>
                        <a:lnTo>
                          <a:pt x="442" y="380"/>
                        </a:lnTo>
                        <a:lnTo>
                          <a:pt x="428" y="377"/>
                        </a:lnTo>
                        <a:lnTo>
                          <a:pt x="403" y="377"/>
                        </a:lnTo>
                        <a:lnTo>
                          <a:pt x="407" y="382"/>
                        </a:lnTo>
                        <a:lnTo>
                          <a:pt x="408" y="387"/>
                        </a:lnTo>
                        <a:lnTo>
                          <a:pt x="412" y="394"/>
                        </a:lnTo>
                        <a:lnTo>
                          <a:pt x="417" y="397"/>
                        </a:lnTo>
                        <a:lnTo>
                          <a:pt x="433" y="419"/>
                        </a:lnTo>
                        <a:lnTo>
                          <a:pt x="457" y="442"/>
                        </a:lnTo>
                        <a:lnTo>
                          <a:pt x="442" y="432"/>
                        </a:lnTo>
                        <a:lnTo>
                          <a:pt x="427" y="422"/>
                        </a:lnTo>
                        <a:lnTo>
                          <a:pt x="412" y="415"/>
                        </a:lnTo>
                        <a:lnTo>
                          <a:pt x="398" y="410"/>
                        </a:lnTo>
                        <a:lnTo>
                          <a:pt x="393" y="409"/>
                        </a:lnTo>
                        <a:lnTo>
                          <a:pt x="388" y="409"/>
                        </a:lnTo>
                        <a:lnTo>
                          <a:pt x="383" y="409"/>
                        </a:lnTo>
                        <a:lnTo>
                          <a:pt x="380" y="410"/>
                        </a:lnTo>
                        <a:lnTo>
                          <a:pt x="378" y="414"/>
                        </a:lnTo>
                        <a:lnTo>
                          <a:pt x="376" y="419"/>
                        </a:lnTo>
                        <a:lnTo>
                          <a:pt x="378" y="424"/>
                        </a:lnTo>
                        <a:lnTo>
                          <a:pt x="380" y="432"/>
                        </a:lnTo>
                        <a:lnTo>
                          <a:pt x="373" y="424"/>
                        </a:lnTo>
                        <a:lnTo>
                          <a:pt x="365" y="412"/>
                        </a:lnTo>
                        <a:lnTo>
                          <a:pt x="360" y="405"/>
                        </a:lnTo>
                        <a:lnTo>
                          <a:pt x="355" y="402"/>
                        </a:lnTo>
                        <a:lnTo>
                          <a:pt x="350" y="399"/>
                        </a:lnTo>
                        <a:lnTo>
                          <a:pt x="348" y="399"/>
                        </a:lnTo>
                        <a:lnTo>
                          <a:pt x="351" y="420"/>
                        </a:lnTo>
                        <a:lnTo>
                          <a:pt x="358" y="447"/>
                        </a:lnTo>
                        <a:lnTo>
                          <a:pt x="368" y="476"/>
                        </a:lnTo>
                        <a:lnTo>
                          <a:pt x="378" y="504"/>
                        </a:lnTo>
                        <a:lnTo>
                          <a:pt x="400" y="554"/>
                        </a:lnTo>
                        <a:lnTo>
                          <a:pt x="413" y="586"/>
                        </a:lnTo>
                        <a:lnTo>
                          <a:pt x="388" y="548"/>
                        </a:lnTo>
                        <a:lnTo>
                          <a:pt x="363" y="504"/>
                        </a:lnTo>
                        <a:lnTo>
                          <a:pt x="340" y="461"/>
                        </a:lnTo>
                        <a:lnTo>
                          <a:pt x="315" y="415"/>
                        </a:lnTo>
                        <a:lnTo>
                          <a:pt x="325" y="511"/>
                        </a:lnTo>
                        <a:lnTo>
                          <a:pt x="285" y="409"/>
                        </a:lnTo>
                        <a:lnTo>
                          <a:pt x="264" y="648"/>
                        </a:lnTo>
                        <a:lnTo>
                          <a:pt x="268" y="407"/>
                        </a:lnTo>
                        <a:close/>
                      </a:path>
                    </a:pathLst>
                  </a:custGeom>
                  <a:solidFill>
                    <a:srgbClr val="DA25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7" name="Freeform 52"/>
                  <p:cNvSpPr>
                    <a:spLocks/>
                  </p:cNvSpPr>
                  <p:nvPr/>
                </p:nvSpPr>
                <p:spPr bwMode="auto">
                  <a:xfrm>
                    <a:off x="3399" y="3027"/>
                    <a:ext cx="136" cy="110"/>
                  </a:xfrm>
                  <a:custGeom>
                    <a:avLst/>
                    <a:gdLst>
                      <a:gd name="T0" fmla="*/ 47 w 272"/>
                      <a:gd name="T1" fmla="*/ 55 h 221"/>
                      <a:gd name="T2" fmla="*/ 39 w 272"/>
                      <a:gd name="T3" fmla="*/ 47 h 221"/>
                      <a:gd name="T4" fmla="*/ 44 w 272"/>
                      <a:gd name="T5" fmla="*/ 44 h 221"/>
                      <a:gd name="T6" fmla="*/ 33 w 272"/>
                      <a:gd name="T7" fmla="*/ 33 h 221"/>
                      <a:gd name="T8" fmla="*/ 48 w 272"/>
                      <a:gd name="T9" fmla="*/ 38 h 221"/>
                      <a:gd name="T10" fmla="*/ 41 w 272"/>
                      <a:gd name="T11" fmla="*/ 10 h 221"/>
                      <a:gd name="T12" fmla="*/ 56 w 272"/>
                      <a:gd name="T13" fmla="*/ 40 h 221"/>
                      <a:gd name="T14" fmla="*/ 56 w 272"/>
                      <a:gd name="T15" fmla="*/ 31 h 221"/>
                      <a:gd name="T16" fmla="*/ 64 w 272"/>
                      <a:gd name="T17" fmla="*/ 37 h 221"/>
                      <a:gd name="T18" fmla="*/ 65 w 272"/>
                      <a:gd name="T19" fmla="*/ 32 h 221"/>
                      <a:gd name="T20" fmla="*/ 67 w 272"/>
                      <a:gd name="T21" fmla="*/ 36 h 221"/>
                      <a:gd name="T22" fmla="*/ 68 w 272"/>
                      <a:gd name="T23" fmla="*/ 22 h 221"/>
                      <a:gd name="T24" fmla="*/ 77 w 272"/>
                      <a:gd name="T25" fmla="*/ 36 h 221"/>
                      <a:gd name="T26" fmla="*/ 95 w 272"/>
                      <a:gd name="T27" fmla="*/ 0 h 221"/>
                      <a:gd name="T28" fmla="*/ 93 w 272"/>
                      <a:gd name="T29" fmla="*/ 15 h 221"/>
                      <a:gd name="T30" fmla="*/ 100 w 272"/>
                      <a:gd name="T31" fmla="*/ 7 h 221"/>
                      <a:gd name="T32" fmla="*/ 93 w 272"/>
                      <a:gd name="T33" fmla="*/ 34 h 221"/>
                      <a:gd name="T34" fmla="*/ 122 w 272"/>
                      <a:gd name="T35" fmla="*/ 23 h 221"/>
                      <a:gd name="T36" fmla="*/ 116 w 272"/>
                      <a:gd name="T37" fmla="*/ 22 h 221"/>
                      <a:gd name="T38" fmla="*/ 131 w 272"/>
                      <a:gd name="T39" fmla="*/ 14 h 221"/>
                      <a:gd name="T40" fmla="*/ 115 w 272"/>
                      <a:gd name="T41" fmla="*/ 40 h 221"/>
                      <a:gd name="T42" fmla="*/ 135 w 272"/>
                      <a:gd name="T43" fmla="*/ 30 h 221"/>
                      <a:gd name="T44" fmla="*/ 121 w 272"/>
                      <a:gd name="T45" fmla="*/ 46 h 221"/>
                      <a:gd name="T46" fmla="*/ 136 w 272"/>
                      <a:gd name="T47" fmla="*/ 49 h 221"/>
                      <a:gd name="T48" fmla="*/ 115 w 272"/>
                      <a:gd name="T49" fmla="*/ 67 h 221"/>
                      <a:gd name="T50" fmla="*/ 134 w 272"/>
                      <a:gd name="T51" fmla="*/ 69 h 221"/>
                      <a:gd name="T52" fmla="*/ 110 w 272"/>
                      <a:gd name="T53" fmla="*/ 78 h 221"/>
                      <a:gd name="T54" fmla="*/ 112 w 272"/>
                      <a:gd name="T55" fmla="*/ 89 h 221"/>
                      <a:gd name="T56" fmla="*/ 88 w 272"/>
                      <a:gd name="T57" fmla="*/ 86 h 221"/>
                      <a:gd name="T58" fmla="*/ 102 w 272"/>
                      <a:gd name="T59" fmla="*/ 105 h 221"/>
                      <a:gd name="T60" fmla="*/ 76 w 272"/>
                      <a:gd name="T61" fmla="*/ 90 h 221"/>
                      <a:gd name="T62" fmla="*/ 82 w 272"/>
                      <a:gd name="T63" fmla="*/ 110 h 221"/>
                      <a:gd name="T64" fmla="*/ 63 w 272"/>
                      <a:gd name="T65" fmla="*/ 96 h 221"/>
                      <a:gd name="T66" fmla="*/ 67 w 272"/>
                      <a:gd name="T67" fmla="*/ 105 h 221"/>
                      <a:gd name="T68" fmla="*/ 56 w 272"/>
                      <a:gd name="T69" fmla="*/ 100 h 221"/>
                      <a:gd name="T70" fmla="*/ 49 w 272"/>
                      <a:gd name="T71" fmla="*/ 104 h 221"/>
                      <a:gd name="T72" fmla="*/ 55 w 272"/>
                      <a:gd name="T73" fmla="*/ 93 h 221"/>
                      <a:gd name="T74" fmla="*/ 35 w 272"/>
                      <a:gd name="T75" fmla="*/ 107 h 221"/>
                      <a:gd name="T76" fmla="*/ 44 w 272"/>
                      <a:gd name="T77" fmla="*/ 88 h 221"/>
                      <a:gd name="T78" fmla="*/ 8 w 272"/>
                      <a:gd name="T79" fmla="*/ 107 h 221"/>
                      <a:gd name="T80" fmla="*/ 34 w 272"/>
                      <a:gd name="T81" fmla="*/ 86 h 221"/>
                      <a:gd name="T82" fmla="*/ 0 w 272"/>
                      <a:gd name="T83" fmla="*/ 85 h 221"/>
                      <a:gd name="T84" fmla="*/ 36 w 272"/>
                      <a:gd name="T85" fmla="*/ 75 h 221"/>
                      <a:gd name="T86" fmla="*/ 24 w 272"/>
                      <a:gd name="T87" fmla="*/ 72 h 221"/>
                      <a:gd name="T88" fmla="*/ 45 w 272"/>
                      <a:gd name="T89" fmla="*/ 69 h 221"/>
                      <a:gd name="T90" fmla="*/ 26 w 272"/>
                      <a:gd name="T91" fmla="*/ 51 h 221"/>
                      <a:gd name="T92" fmla="*/ 47 w 272"/>
                      <a:gd name="T93" fmla="*/ 55 h 22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72" h="221">
                        <a:moveTo>
                          <a:pt x="93" y="110"/>
                        </a:moveTo>
                        <a:lnTo>
                          <a:pt x="77" y="94"/>
                        </a:lnTo>
                        <a:lnTo>
                          <a:pt x="87" y="89"/>
                        </a:lnTo>
                        <a:lnTo>
                          <a:pt x="65" y="67"/>
                        </a:lnTo>
                        <a:lnTo>
                          <a:pt x="95" y="77"/>
                        </a:lnTo>
                        <a:lnTo>
                          <a:pt x="82" y="21"/>
                        </a:lnTo>
                        <a:lnTo>
                          <a:pt x="112" y="80"/>
                        </a:lnTo>
                        <a:lnTo>
                          <a:pt x="112" y="63"/>
                        </a:lnTo>
                        <a:lnTo>
                          <a:pt x="127" y="75"/>
                        </a:lnTo>
                        <a:lnTo>
                          <a:pt x="129" y="65"/>
                        </a:lnTo>
                        <a:lnTo>
                          <a:pt x="134" y="72"/>
                        </a:lnTo>
                        <a:lnTo>
                          <a:pt x="135" y="45"/>
                        </a:lnTo>
                        <a:lnTo>
                          <a:pt x="154" y="72"/>
                        </a:lnTo>
                        <a:lnTo>
                          <a:pt x="189" y="0"/>
                        </a:lnTo>
                        <a:lnTo>
                          <a:pt x="185" y="30"/>
                        </a:lnTo>
                        <a:lnTo>
                          <a:pt x="199" y="15"/>
                        </a:lnTo>
                        <a:lnTo>
                          <a:pt x="185" y="68"/>
                        </a:lnTo>
                        <a:lnTo>
                          <a:pt x="244" y="47"/>
                        </a:lnTo>
                        <a:lnTo>
                          <a:pt x="232" y="45"/>
                        </a:lnTo>
                        <a:lnTo>
                          <a:pt x="262" y="28"/>
                        </a:lnTo>
                        <a:lnTo>
                          <a:pt x="229" y="80"/>
                        </a:lnTo>
                        <a:lnTo>
                          <a:pt x="269" y="60"/>
                        </a:lnTo>
                        <a:lnTo>
                          <a:pt x="241" y="92"/>
                        </a:lnTo>
                        <a:lnTo>
                          <a:pt x="272" y="99"/>
                        </a:lnTo>
                        <a:lnTo>
                          <a:pt x="229" y="134"/>
                        </a:lnTo>
                        <a:lnTo>
                          <a:pt x="267" y="139"/>
                        </a:lnTo>
                        <a:lnTo>
                          <a:pt x="219" y="157"/>
                        </a:lnTo>
                        <a:lnTo>
                          <a:pt x="224" y="179"/>
                        </a:lnTo>
                        <a:lnTo>
                          <a:pt x="175" y="172"/>
                        </a:lnTo>
                        <a:lnTo>
                          <a:pt x="204" y="211"/>
                        </a:lnTo>
                        <a:lnTo>
                          <a:pt x="152" y="181"/>
                        </a:lnTo>
                        <a:lnTo>
                          <a:pt x="164" y="221"/>
                        </a:lnTo>
                        <a:lnTo>
                          <a:pt x="125" y="192"/>
                        </a:lnTo>
                        <a:lnTo>
                          <a:pt x="134" y="211"/>
                        </a:lnTo>
                        <a:lnTo>
                          <a:pt x="112" y="201"/>
                        </a:lnTo>
                        <a:lnTo>
                          <a:pt x="98" y="209"/>
                        </a:lnTo>
                        <a:lnTo>
                          <a:pt x="109" y="186"/>
                        </a:lnTo>
                        <a:lnTo>
                          <a:pt x="70" y="214"/>
                        </a:lnTo>
                        <a:lnTo>
                          <a:pt x="87" y="177"/>
                        </a:lnTo>
                        <a:lnTo>
                          <a:pt x="15" y="214"/>
                        </a:lnTo>
                        <a:lnTo>
                          <a:pt x="67" y="172"/>
                        </a:lnTo>
                        <a:lnTo>
                          <a:pt x="0" y="171"/>
                        </a:lnTo>
                        <a:lnTo>
                          <a:pt x="72" y="151"/>
                        </a:lnTo>
                        <a:lnTo>
                          <a:pt x="47" y="144"/>
                        </a:lnTo>
                        <a:lnTo>
                          <a:pt x="90" y="139"/>
                        </a:lnTo>
                        <a:lnTo>
                          <a:pt x="52" y="102"/>
                        </a:lnTo>
                        <a:lnTo>
                          <a:pt x="93" y="110"/>
                        </a:lnTo>
                        <a:close/>
                      </a:path>
                    </a:pathLst>
                  </a:custGeom>
                  <a:solidFill>
                    <a:srgbClr val="FFF8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3" name="Group 53"/>
                <p:cNvGrpSpPr>
                  <a:grpSpLocks noChangeAspect="1"/>
                </p:cNvGrpSpPr>
                <p:nvPr/>
              </p:nvGrpSpPr>
              <p:grpSpPr bwMode="auto">
                <a:xfrm flipH="1">
                  <a:off x="2880" y="2251"/>
                  <a:ext cx="136" cy="135"/>
                  <a:chOff x="3312" y="2933"/>
                  <a:chExt cx="336" cy="331"/>
                </a:xfrm>
              </p:grpSpPr>
              <p:sp>
                <p:nvSpPr>
                  <p:cNvPr id="142" name="AutoShape 54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12" y="2933"/>
                    <a:ext cx="336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3" name="Freeform 55"/>
                  <p:cNvSpPr>
                    <a:spLocks/>
                  </p:cNvSpPr>
                  <p:nvPr/>
                </p:nvSpPr>
                <p:spPr bwMode="auto">
                  <a:xfrm>
                    <a:off x="3316" y="2936"/>
                    <a:ext cx="328" cy="325"/>
                  </a:xfrm>
                  <a:custGeom>
                    <a:avLst/>
                    <a:gdLst>
                      <a:gd name="T0" fmla="*/ 122 w 656"/>
                      <a:gd name="T1" fmla="*/ 213 h 648"/>
                      <a:gd name="T2" fmla="*/ 101 w 656"/>
                      <a:gd name="T3" fmla="*/ 224 h 648"/>
                      <a:gd name="T4" fmla="*/ 36 w 656"/>
                      <a:gd name="T5" fmla="*/ 262 h 648"/>
                      <a:gd name="T6" fmla="*/ 87 w 656"/>
                      <a:gd name="T7" fmla="*/ 218 h 648"/>
                      <a:gd name="T8" fmla="*/ 74 w 656"/>
                      <a:gd name="T9" fmla="*/ 208 h 648"/>
                      <a:gd name="T10" fmla="*/ 69 w 656"/>
                      <a:gd name="T11" fmla="*/ 198 h 648"/>
                      <a:gd name="T12" fmla="*/ 57 w 656"/>
                      <a:gd name="T13" fmla="*/ 189 h 648"/>
                      <a:gd name="T14" fmla="*/ 20 w 656"/>
                      <a:gd name="T15" fmla="*/ 186 h 648"/>
                      <a:gd name="T16" fmla="*/ 51 w 656"/>
                      <a:gd name="T17" fmla="*/ 176 h 648"/>
                      <a:gd name="T18" fmla="*/ 90 w 656"/>
                      <a:gd name="T19" fmla="*/ 164 h 648"/>
                      <a:gd name="T20" fmla="*/ 107 w 656"/>
                      <a:gd name="T21" fmla="*/ 155 h 648"/>
                      <a:gd name="T22" fmla="*/ 97 w 656"/>
                      <a:gd name="T23" fmla="*/ 138 h 648"/>
                      <a:gd name="T24" fmla="*/ 81 w 656"/>
                      <a:gd name="T25" fmla="*/ 131 h 648"/>
                      <a:gd name="T26" fmla="*/ 37 w 656"/>
                      <a:gd name="T27" fmla="*/ 94 h 648"/>
                      <a:gd name="T28" fmla="*/ 36 w 656"/>
                      <a:gd name="T29" fmla="*/ 88 h 648"/>
                      <a:gd name="T30" fmla="*/ 90 w 656"/>
                      <a:gd name="T31" fmla="*/ 122 h 648"/>
                      <a:gd name="T32" fmla="*/ 98 w 656"/>
                      <a:gd name="T33" fmla="*/ 133 h 648"/>
                      <a:gd name="T34" fmla="*/ 112 w 656"/>
                      <a:gd name="T35" fmla="*/ 133 h 648"/>
                      <a:gd name="T36" fmla="*/ 119 w 656"/>
                      <a:gd name="T37" fmla="*/ 120 h 648"/>
                      <a:gd name="T38" fmla="*/ 120 w 656"/>
                      <a:gd name="T39" fmla="*/ 104 h 648"/>
                      <a:gd name="T40" fmla="*/ 99 w 656"/>
                      <a:gd name="T41" fmla="*/ 60 h 648"/>
                      <a:gd name="T42" fmla="*/ 115 w 656"/>
                      <a:gd name="T43" fmla="*/ 81 h 648"/>
                      <a:gd name="T44" fmla="*/ 127 w 656"/>
                      <a:gd name="T45" fmla="*/ 88 h 648"/>
                      <a:gd name="T46" fmla="*/ 142 w 656"/>
                      <a:gd name="T47" fmla="*/ 118 h 648"/>
                      <a:gd name="T48" fmla="*/ 145 w 656"/>
                      <a:gd name="T49" fmla="*/ 91 h 648"/>
                      <a:gd name="T50" fmla="*/ 158 w 656"/>
                      <a:gd name="T51" fmla="*/ 98 h 648"/>
                      <a:gd name="T52" fmla="*/ 166 w 656"/>
                      <a:gd name="T53" fmla="*/ 85 h 648"/>
                      <a:gd name="T54" fmla="*/ 183 w 656"/>
                      <a:gd name="T55" fmla="*/ 70 h 648"/>
                      <a:gd name="T56" fmla="*/ 229 w 656"/>
                      <a:gd name="T57" fmla="*/ 35 h 648"/>
                      <a:gd name="T58" fmla="*/ 204 w 656"/>
                      <a:gd name="T59" fmla="*/ 82 h 648"/>
                      <a:gd name="T60" fmla="*/ 188 w 656"/>
                      <a:gd name="T61" fmla="*/ 115 h 648"/>
                      <a:gd name="T62" fmla="*/ 211 w 656"/>
                      <a:gd name="T63" fmla="*/ 96 h 648"/>
                      <a:gd name="T64" fmla="*/ 261 w 656"/>
                      <a:gd name="T65" fmla="*/ 59 h 648"/>
                      <a:gd name="T66" fmla="*/ 223 w 656"/>
                      <a:gd name="T67" fmla="*/ 107 h 648"/>
                      <a:gd name="T68" fmla="*/ 292 w 656"/>
                      <a:gd name="T69" fmla="*/ 67 h 648"/>
                      <a:gd name="T70" fmla="*/ 231 w 656"/>
                      <a:gd name="T71" fmla="*/ 128 h 648"/>
                      <a:gd name="T72" fmla="*/ 307 w 656"/>
                      <a:gd name="T73" fmla="*/ 107 h 648"/>
                      <a:gd name="T74" fmla="*/ 275 w 656"/>
                      <a:gd name="T75" fmla="*/ 122 h 648"/>
                      <a:gd name="T76" fmla="*/ 275 w 656"/>
                      <a:gd name="T77" fmla="*/ 133 h 648"/>
                      <a:gd name="T78" fmla="*/ 257 w 656"/>
                      <a:gd name="T79" fmla="*/ 138 h 648"/>
                      <a:gd name="T80" fmla="*/ 220 w 656"/>
                      <a:gd name="T81" fmla="*/ 150 h 648"/>
                      <a:gd name="T82" fmla="*/ 241 w 656"/>
                      <a:gd name="T83" fmla="*/ 163 h 648"/>
                      <a:gd name="T84" fmla="*/ 321 w 656"/>
                      <a:gd name="T85" fmla="*/ 172 h 648"/>
                      <a:gd name="T86" fmla="*/ 270 w 656"/>
                      <a:gd name="T87" fmla="*/ 174 h 648"/>
                      <a:gd name="T88" fmla="*/ 260 w 656"/>
                      <a:gd name="T89" fmla="*/ 181 h 648"/>
                      <a:gd name="T90" fmla="*/ 230 w 656"/>
                      <a:gd name="T91" fmla="*/ 175 h 648"/>
                      <a:gd name="T92" fmla="*/ 209 w 656"/>
                      <a:gd name="T93" fmla="*/ 174 h 648"/>
                      <a:gd name="T94" fmla="*/ 214 w 656"/>
                      <a:gd name="T95" fmla="*/ 189 h 648"/>
                      <a:gd name="T96" fmla="*/ 209 w 656"/>
                      <a:gd name="T97" fmla="*/ 199 h 648"/>
                      <a:gd name="T98" fmla="*/ 206 w 656"/>
                      <a:gd name="T99" fmla="*/ 208 h 648"/>
                      <a:gd name="T100" fmla="*/ 190 w 656"/>
                      <a:gd name="T101" fmla="*/ 206 h 648"/>
                      <a:gd name="T102" fmla="*/ 187 w 656"/>
                      <a:gd name="T103" fmla="*/ 213 h 648"/>
                      <a:gd name="T104" fmla="*/ 174 w 656"/>
                      <a:gd name="T105" fmla="*/ 200 h 648"/>
                      <a:gd name="T106" fmla="*/ 200 w 656"/>
                      <a:gd name="T107" fmla="*/ 278 h 648"/>
                      <a:gd name="T108" fmla="*/ 158 w 656"/>
                      <a:gd name="T109" fmla="*/ 208 h 64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656" h="648">
                        <a:moveTo>
                          <a:pt x="268" y="407"/>
                        </a:moveTo>
                        <a:lnTo>
                          <a:pt x="256" y="427"/>
                        </a:lnTo>
                        <a:lnTo>
                          <a:pt x="246" y="449"/>
                        </a:lnTo>
                        <a:lnTo>
                          <a:pt x="244" y="440"/>
                        </a:lnTo>
                        <a:lnTo>
                          <a:pt x="244" y="424"/>
                        </a:lnTo>
                        <a:lnTo>
                          <a:pt x="224" y="447"/>
                        </a:lnTo>
                        <a:lnTo>
                          <a:pt x="204" y="471"/>
                        </a:lnTo>
                        <a:lnTo>
                          <a:pt x="211" y="451"/>
                        </a:lnTo>
                        <a:lnTo>
                          <a:pt x="218" y="430"/>
                        </a:lnTo>
                        <a:lnTo>
                          <a:pt x="201" y="446"/>
                        </a:lnTo>
                        <a:lnTo>
                          <a:pt x="183" y="457"/>
                        </a:lnTo>
                        <a:lnTo>
                          <a:pt x="164" y="469"/>
                        </a:lnTo>
                        <a:lnTo>
                          <a:pt x="146" y="479"/>
                        </a:lnTo>
                        <a:lnTo>
                          <a:pt x="109" y="499"/>
                        </a:lnTo>
                        <a:lnTo>
                          <a:pt x="71" y="523"/>
                        </a:lnTo>
                        <a:lnTo>
                          <a:pt x="104" y="494"/>
                        </a:lnTo>
                        <a:lnTo>
                          <a:pt x="136" y="469"/>
                        </a:lnTo>
                        <a:lnTo>
                          <a:pt x="151" y="457"/>
                        </a:lnTo>
                        <a:lnTo>
                          <a:pt x="164" y="446"/>
                        </a:lnTo>
                        <a:lnTo>
                          <a:pt x="173" y="435"/>
                        </a:lnTo>
                        <a:lnTo>
                          <a:pt x="179" y="425"/>
                        </a:lnTo>
                        <a:lnTo>
                          <a:pt x="171" y="424"/>
                        </a:lnTo>
                        <a:lnTo>
                          <a:pt x="157" y="420"/>
                        </a:lnTo>
                        <a:lnTo>
                          <a:pt x="151" y="419"/>
                        </a:lnTo>
                        <a:lnTo>
                          <a:pt x="147" y="414"/>
                        </a:lnTo>
                        <a:lnTo>
                          <a:pt x="146" y="410"/>
                        </a:lnTo>
                        <a:lnTo>
                          <a:pt x="146" y="407"/>
                        </a:lnTo>
                        <a:lnTo>
                          <a:pt x="147" y="402"/>
                        </a:lnTo>
                        <a:lnTo>
                          <a:pt x="151" y="397"/>
                        </a:lnTo>
                        <a:lnTo>
                          <a:pt x="137" y="395"/>
                        </a:lnTo>
                        <a:lnTo>
                          <a:pt x="127" y="392"/>
                        </a:lnTo>
                        <a:lnTo>
                          <a:pt x="121" y="390"/>
                        </a:lnTo>
                        <a:lnTo>
                          <a:pt x="117" y="385"/>
                        </a:lnTo>
                        <a:lnTo>
                          <a:pt x="114" y="382"/>
                        </a:lnTo>
                        <a:lnTo>
                          <a:pt x="114" y="377"/>
                        </a:lnTo>
                        <a:lnTo>
                          <a:pt x="114" y="372"/>
                        </a:lnTo>
                        <a:lnTo>
                          <a:pt x="116" y="368"/>
                        </a:lnTo>
                        <a:lnTo>
                          <a:pt x="101" y="368"/>
                        </a:lnTo>
                        <a:lnTo>
                          <a:pt x="74" y="368"/>
                        </a:lnTo>
                        <a:lnTo>
                          <a:pt x="40" y="370"/>
                        </a:lnTo>
                        <a:lnTo>
                          <a:pt x="0" y="372"/>
                        </a:lnTo>
                        <a:lnTo>
                          <a:pt x="19" y="365"/>
                        </a:lnTo>
                        <a:lnTo>
                          <a:pt x="42" y="358"/>
                        </a:lnTo>
                        <a:lnTo>
                          <a:pt x="71" y="355"/>
                        </a:lnTo>
                        <a:lnTo>
                          <a:pt x="101" y="350"/>
                        </a:lnTo>
                        <a:lnTo>
                          <a:pt x="131" y="347"/>
                        </a:lnTo>
                        <a:lnTo>
                          <a:pt x="157" y="345"/>
                        </a:lnTo>
                        <a:lnTo>
                          <a:pt x="181" y="342"/>
                        </a:lnTo>
                        <a:lnTo>
                          <a:pt x="198" y="337"/>
                        </a:lnTo>
                        <a:lnTo>
                          <a:pt x="179" y="327"/>
                        </a:lnTo>
                        <a:lnTo>
                          <a:pt x="159" y="320"/>
                        </a:lnTo>
                        <a:lnTo>
                          <a:pt x="173" y="316"/>
                        </a:lnTo>
                        <a:lnTo>
                          <a:pt x="184" y="313"/>
                        </a:lnTo>
                        <a:lnTo>
                          <a:pt x="198" y="311"/>
                        </a:lnTo>
                        <a:lnTo>
                          <a:pt x="213" y="310"/>
                        </a:lnTo>
                        <a:lnTo>
                          <a:pt x="188" y="286"/>
                        </a:lnTo>
                        <a:lnTo>
                          <a:pt x="173" y="276"/>
                        </a:lnTo>
                        <a:lnTo>
                          <a:pt x="196" y="283"/>
                        </a:lnTo>
                        <a:lnTo>
                          <a:pt x="193" y="275"/>
                        </a:lnTo>
                        <a:lnTo>
                          <a:pt x="188" y="268"/>
                        </a:lnTo>
                        <a:lnTo>
                          <a:pt x="181" y="265"/>
                        </a:lnTo>
                        <a:lnTo>
                          <a:pt x="174" y="261"/>
                        </a:lnTo>
                        <a:lnTo>
                          <a:pt x="168" y="259"/>
                        </a:lnTo>
                        <a:lnTo>
                          <a:pt x="161" y="261"/>
                        </a:lnTo>
                        <a:lnTo>
                          <a:pt x="154" y="263"/>
                        </a:lnTo>
                        <a:lnTo>
                          <a:pt x="147" y="268"/>
                        </a:lnTo>
                        <a:lnTo>
                          <a:pt x="114" y="228"/>
                        </a:lnTo>
                        <a:lnTo>
                          <a:pt x="87" y="197"/>
                        </a:lnTo>
                        <a:lnTo>
                          <a:pt x="74" y="187"/>
                        </a:lnTo>
                        <a:lnTo>
                          <a:pt x="62" y="177"/>
                        </a:lnTo>
                        <a:lnTo>
                          <a:pt x="49" y="167"/>
                        </a:lnTo>
                        <a:lnTo>
                          <a:pt x="35" y="159"/>
                        </a:lnTo>
                        <a:lnTo>
                          <a:pt x="54" y="166"/>
                        </a:lnTo>
                        <a:lnTo>
                          <a:pt x="72" y="176"/>
                        </a:lnTo>
                        <a:lnTo>
                          <a:pt x="91" y="187"/>
                        </a:lnTo>
                        <a:lnTo>
                          <a:pt x="109" y="199"/>
                        </a:lnTo>
                        <a:lnTo>
                          <a:pt x="146" y="223"/>
                        </a:lnTo>
                        <a:lnTo>
                          <a:pt x="181" y="241"/>
                        </a:lnTo>
                        <a:lnTo>
                          <a:pt x="179" y="244"/>
                        </a:lnTo>
                        <a:lnTo>
                          <a:pt x="181" y="248"/>
                        </a:lnTo>
                        <a:lnTo>
                          <a:pt x="181" y="251"/>
                        </a:lnTo>
                        <a:lnTo>
                          <a:pt x="183" y="254"/>
                        </a:lnTo>
                        <a:lnTo>
                          <a:pt x="189" y="259"/>
                        </a:lnTo>
                        <a:lnTo>
                          <a:pt x="196" y="265"/>
                        </a:lnTo>
                        <a:lnTo>
                          <a:pt x="206" y="270"/>
                        </a:lnTo>
                        <a:lnTo>
                          <a:pt x="214" y="271"/>
                        </a:lnTo>
                        <a:lnTo>
                          <a:pt x="223" y="273"/>
                        </a:lnTo>
                        <a:lnTo>
                          <a:pt x="229" y="273"/>
                        </a:lnTo>
                        <a:lnTo>
                          <a:pt x="224" y="265"/>
                        </a:lnTo>
                        <a:lnTo>
                          <a:pt x="213" y="244"/>
                        </a:lnTo>
                        <a:lnTo>
                          <a:pt x="201" y="224"/>
                        </a:lnTo>
                        <a:lnTo>
                          <a:pt x="196" y="218"/>
                        </a:lnTo>
                        <a:lnTo>
                          <a:pt x="216" y="229"/>
                        </a:lnTo>
                        <a:lnTo>
                          <a:pt x="238" y="239"/>
                        </a:lnTo>
                        <a:lnTo>
                          <a:pt x="223" y="204"/>
                        </a:lnTo>
                        <a:lnTo>
                          <a:pt x="216" y="189"/>
                        </a:lnTo>
                        <a:lnTo>
                          <a:pt x="221" y="196"/>
                        </a:lnTo>
                        <a:lnTo>
                          <a:pt x="244" y="223"/>
                        </a:lnTo>
                        <a:lnTo>
                          <a:pt x="239" y="208"/>
                        </a:lnTo>
                        <a:lnTo>
                          <a:pt x="233" y="191"/>
                        </a:lnTo>
                        <a:lnTo>
                          <a:pt x="224" y="174"/>
                        </a:lnTo>
                        <a:lnTo>
                          <a:pt x="214" y="156"/>
                        </a:lnTo>
                        <a:lnTo>
                          <a:pt x="206" y="137"/>
                        </a:lnTo>
                        <a:lnTo>
                          <a:pt x="198" y="119"/>
                        </a:lnTo>
                        <a:lnTo>
                          <a:pt x="194" y="100"/>
                        </a:lnTo>
                        <a:lnTo>
                          <a:pt x="193" y="82"/>
                        </a:lnTo>
                        <a:lnTo>
                          <a:pt x="201" y="102"/>
                        </a:lnTo>
                        <a:lnTo>
                          <a:pt x="219" y="142"/>
                        </a:lnTo>
                        <a:lnTo>
                          <a:pt x="229" y="162"/>
                        </a:lnTo>
                        <a:lnTo>
                          <a:pt x="239" y="176"/>
                        </a:lnTo>
                        <a:lnTo>
                          <a:pt x="243" y="179"/>
                        </a:lnTo>
                        <a:lnTo>
                          <a:pt x="248" y="181"/>
                        </a:lnTo>
                        <a:lnTo>
                          <a:pt x="251" y="181"/>
                        </a:lnTo>
                        <a:lnTo>
                          <a:pt x="253" y="176"/>
                        </a:lnTo>
                        <a:lnTo>
                          <a:pt x="258" y="187"/>
                        </a:lnTo>
                        <a:lnTo>
                          <a:pt x="264" y="202"/>
                        </a:lnTo>
                        <a:lnTo>
                          <a:pt x="269" y="219"/>
                        </a:lnTo>
                        <a:lnTo>
                          <a:pt x="276" y="234"/>
                        </a:lnTo>
                        <a:lnTo>
                          <a:pt x="283" y="236"/>
                        </a:lnTo>
                        <a:lnTo>
                          <a:pt x="288" y="238"/>
                        </a:lnTo>
                        <a:lnTo>
                          <a:pt x="290" y="226"/>
                        </a:lnTo>
                        <a:lnTo>
                          <a:pt x="288" y="211"/>
                        </a:lnTo>
                        <a:lnTo>
                          <a:pt x="288" y="196"/>
                        </a:lnTo>
                        <a:lnTo>
                          <a:pt x="290" y="182"/>
                        </a:lnTo>
                        <a:lnTo>
                          <a:pt x="296" y="197"/>
                        </a:lnTo>
                        <a:lnTo>
                          <a:pt x="305" y="216"/>
                        </a:lnTo>
                        <a:lnTo>
                          <a:pt x="310" y="211"/>
                        </a:lnTo>
                        <a:lnTo>
                          <a:pt x="313" y="204"/>
                        </a:lnTo>
                        <a:lnTo>
                          <a:pt x="315" y="196"/>
                        </a:lnTo>
                        <a:lnTo>
                          <a:pt x="316" y="189"/>
                        </a:lnTo>
                        <a:lnTo>
                          <a:pt x="323" y="166"/>
                        </a:lnTo>
                        <a:lnTo>
                          <a:pt x="330" y="139"/>
                        </a:lnTo>
                        <a:lnTo>
                          <a:pt x="330" y="152"/>
                        </a:lnTo>
                        <a:lnTo>
                          <a:pt x="331" y="169"/>
                        </a:lnTo>
                        <a:lnTo>
                          <a:pt x="333" y="184"/>
                        </a:lnTo>
                        <a:lnTo>
                          <a:pt x="338" y="197"/>
                        </a:lnTo>
                        <a:lnTo>
                          <a:pt x="346" y="182"/>
                        </a:lnTo>
                        <a:lnTo>
                          <a:pt x="356" y="161"/>
                        </a:lnTo>
                        <a:lnTo>
                          <a:pt x="366" y="139"/>
                        </a:lnTo>
                        <a:lnTo>
                          <a:pt x="371" y="127"/>
                        </a:lnTo>
                        <a:lnTo>
                          <a:pt x="375" y="144"/>
                        </a:lnTo>
                        <a:lnTo>
                          <a:pt x="380" y="161"/>
                        </a:lnTo>
                        <a:lnTo>
                          <a:pt x="412" y="125"/>
                        </a:lnTo>
                        <a:lnTo>
                          <a:pt x="457" y="70"/>
                        </a:lnTo>
                        <a:lnTo>
                          <a:pt x="493" y="21"/>
                        </a:lnTo>
                        <a:lnTo>
                          <a:pt x="510" y="0"/>
                        </a:lnTo>
                        <a:lnTo>
                          <a:pt x="478" y="52"/>
                        </a:lnTo>
                        <a:lnTo>
                          <a:pt x="445" y="107"/>
                        </a:lnTo>
                        <a:lnTo>
                          <a:pt x="408" y="164"/>
                        </a:lnTo>
                        <a:lnTo>
                          <a:pt x="371" y="218"/>
                        </a:lnTo>
                        <a:lnTo>
                          <a:pt x="370" y="224"/>
                        </a:lnTo>
                        <a:lnTo>
                          <a:pt x="371" y="228"/>
                        </a:lnTo>
                        <a:lnTo>
                          <a:pt x="371" y="229"/>
                        </a:lnTo>
                        <a:lnTo>
                          <a:pt x="375" y="229"/>
                        </a:lnTo>
                        <a:lnTo>
                          <a:pt x="381" y="226"/>
                        </a:lnTo>
                        <a:lnTo>
                          <a:pt x="392" y="219"/>
                        </a:lnTo>
                        <a:lnTo>
                          <a:pt x="410" y="196"/>
                        </a:lnTo>
                        <a:lnTo>
                          <a:pt x="427" y="172"/>
                        </a:lnTo>
                        <a:lnTo>
                          <a:pt x="422" y="191"/>
                        </a:lnTo>
                        <a:lnTo>
                          <a:pt x="413" y="211"/>
                        </a:lnTo>
                        <a:lnTo>
                          <a:pt x="442" y="189"/>
                        </a:lnTo>
                        <a:lnTo>
                          <a:pt x="470" y="167"/>
                        </a:lnTo>
                        <a:lnTo>
                          <a:pt x="497" y="144"/>
                        </a:lnTo>
                        <a:lnTo>
                          <a:pt x="522" y="117"/>
                        </a:lnTo>
                        <a:lnTo>
                          <a:pt x="505" y="142"/>
                        </a:lnTo>
                        <a:lnTo>
                          <a:pt x="480" y="169"/>
                        </a:lnTo>
                        <a:lnTo>
                          <a:pt x="468" y="184"/>
                        </a:lnTo>
                        <a:lnTo>
                          <a:pt x="457" y="199"/>
                        </a:lnTo>
                        <a:lnTo>
                          <a:pt x="445" y="213"/>
                        </a:lnTo>
                        <a:lnTo>
                          <a:pt x="437" y="228"/>
                        </a:lnTo>
                        <a:lnTo>
                          <a:pt x="472" y="206"/>
                        </a:lnTo>
                        <a:lnTo>
                          <a:pt x="509" y="182"/>
                        </a:lnTo>
                        <a:lnTo>
                          <a:pt x="547" y="157"/>
                        </a:lnTo>
                        <a:lnTo>
                          <a:pt x="584" y="134"/>
                        </a:lnTo>
                        <a:lnTo>
                          <a:pt x="544" y="171"/>
                        </a:lnTo>
                        <a:lnTo>
                          <a:pt x="505" y="206"/>
                        </a:lnTo>
                        <a:lnTo>
                          <a:pt x="468" y="236"/>
                        </a:lnTo>
                        <a:lnTo>
                          <a:pt x="440" y="259"/>
                        </a:lnTo>
                        <a:lnTo>
                          <a:pt x="462" y="256"/>
                        </a:lnTo>
                        <a:lnTo>
                          <a:pt x="488" y="249"/>
                        </a:lnTo>
                        <a:lnTo>
                          <a:pt x="520" y="241"/>
                        </a:lnTo>
                        <a:lnTo>
                          <a:pt x="552" y="231"/>
                        </a:lnTo>
                        <a:lnTo>
                          <a:pt x="585" y="223"/>
                        </a:lnTo>
                        <a:lnTo>
                          <a:pt x="614" y="214"/>
                        </a:lnTo>
                        <a:lnTo>
                          <a:pt x="639" y="208"/>
                        </a:lnTo>
                        <a:lnTo>
                          <a:pt x="656" y="208"/>
                        </a:lnTo>
                        <a:lnTo>
                          <a:pt x="617" y="219"/>
                        </a:lnTo>
                        <a:lnTo>
                          <a:pt x="582" y="231"/>
                        </a:lnTo>
                        <a:lnTo>
                          <a:pt x="550" y="244"/>
                        </a:lnTo>
                        <a:lnTo>
                          <a:pt x="524" y="256"/>
                        </a:lnTo>
                        <a:lnTo>
                          <a:pt x="527" y="259"/>
                        </a:lnTo>
                        <a:lnTo>
                          <a:pt x="534" y="263"/>
                        </a:lnTo>
                        <a:lnTo>
                          <a:pt x="540" y="265"/>
                        </a:lnTo>
                        <a:lnTo>
                          <a:pt x="549" y="266"/>
                        </a:lnTo>
                        <a:lnTo>
                          <a:pt x="565" y="268"/>
                        </a:lnTo>
                        <a:lnTo>
                          <a:pt x="574" y="271"/>
                        </a:lnTo>
                        <a:lnTo>
                          <a:pt x="552" y="273"/>
                        </a:lnTo>
                        <a:lnTo>
                          <a:pt x="532" y="275"/>
                        </a:lnTo>
                        <a:lnTo>
                          <a:pt x="514" y="276"/>
                        </a:lnTo>
                        <a:lnTo>
                          <a:pt x="497" y="280"/>
                        </a:lnTo>
                        <a:lnTo>
                          <a:pt x="482" y="285"/>
                        </a:lnTo>
                        <a:lnTo>
                          <a:pt x="467" y="290"/>
                        </a:lnTo>
                        <a:lnTo>
                          <a:pt x="453" y="295"/>
                        </a:lnTo>
                        <a:lnTo>
                          <a:pt x="440" y="300"/>
                        </a:lnTo>
                        <a:lnTo>
                          <a:pt x="478" y="305"/>
                        </a:lnTo>
                        <a:lnTo>
                          <a:pt x="495" y="305"/>
                        </a:lnTo>
                        <a:lnTo>
                          <a:pt x="490" y="308"/>
                        </a:lnTo>
                        <a:lnTo>
                          <a:pt x="463" y="320"/>
                        </a:lnTo>
                        <a:lnTo>
                          <a:pt x="482" y="325"/>
                        </a:lnTo>
                        <a:lnTo>
                          <a:pt x="504" y="328"/>
                        </a:lnTo>
                        <a:lnTo>
                          <a:pt x="529" y="332"/>
                        </a:lnTo>
                        <a:lnTo>
                          <a:pt x="555" y="335"/>
                        </a:lnTo>
                        <a:lnTo>
                          <a:pt x="604" y="338"/>
                        </a:lnTo>
                        <a:lnTo>
                          <a:pt x="641" y="342"/>
                        </a:lnTo>
                        <a:lnTo>
                          <a:pt x="632" y="343"/>
                        </a:lnTo>
                        <a:lnTo>
                          <a:pt x="619" y="345"/>
                        </a:lnTo>
                        <a:lnTo>
                          <a:pt x="600" y="347"/>
                        </a:lnTo>
                        <a:lnTo>
                          <a:pt x="579" y="347"/>
                        </a:lnTo>
                        <a:lnTo>
                          <a:pt x="540" y="347"/>
                        </a:lnTo>
                        <a:lnTo>
                          <a:pt x="519" y="347"/>
                        </a:lnTo>
                        <a:lnTo>
                          <a:pt x="530" y="358"/>
                        </a:lnTo>
                        <a:lnTo>
                          <a:pt x="542" y="372"/>
                        </a:lnTo>
                        <a:lnTo>
                          <a:pt x="532" y="368"/>
                        </a:lnTo>
                        <a:lnTo>
                          <a:pt x="519" y="360"/>
                        </a:lnTo>
                        <a:lnTo>
                          <a:pt x="507" y="353"/>
                        </a:lnTo>
                        <a:lnTo>
                          <a:pt x="499" y="347"/>
                        </a:lnTo>
                        <a:lnTo>
                          <a:pt x="485" y="350"/>
                        </a:lnTo>
                        <a:lnTo>
                          <a:pt x="472" y="350"/>
                        </a:lnTo>
                        <a:lnTo>
                          <a:pt x="460" y="348"/>
                        </a:lnTo>
                        <a:lnTo>
                          <a:pt x="450" y="345"/>
                        </a:lnTo>
                        <a:lnTo>
                          <a:pt x="440" y="343"/>
                        </a:lnTo>
                        <a:lnTo>
                          <a:pt x="428" y="343"/>
                        </a:lnTo>
                        <a:lnTo>
                          <a:pt x="423" y="345"/>
                        </a:lnTo>
                        <a:lnTo>
                          <a:pt x="418" y="347"/>
                        </a:lnTo>
                        <a:lnTo>
                          <a:pt x="412" y="352"/>
                        </a:lnTo>
                        <a:lnTo>
                          <a:pt x="405" y="355"/>
                        </a:lnTo>
                        <a:lnTo>
                          <a:pt x="435" y="375"/>
                        </a:lnTo>
                        <a:lnTo>
                          <a:pt x="442" y="380"/>
                        </a:lnTo>
                        <a:lnTo>
                          <a:pt x="428" y="377"/>
                        </a:lnTo>
                        <a:lnTo>
                          <a:pt x="403" y="377"/>
                        </a:lnTo>
                        <a:lnTo>
                          <a:pt x="407" y="382"/>
                        </a:lnTo>
                        <a:lnTo>
                          <a:pt x="408" y="387"/>
                        </a:lnTo>
                        <a:lnTo>
                          <a:pt x="412" y="394"/>
                        </a:lnTo>
                        <a:lnTo>
                          <a:pt x="417" y="397"/>
                        </a:lnTo>
                        <a:lnTo>
                          <a:pt x="433" y="419"/>
                        </a:lnTo>
                        <a:lnTo>
                          <a:pt x="457" y="442"/>
                        </a:lnTo>
                        <a:lnTo>
                          <a:pt x="442" y="432"/>
                        </a:lnTo>
                        <a:lnTo>
                          <a:pt x="427" y="422"/>
                        </a:lnTo>
                        <a:lnTo>
                          <a:pt x="412" y="415"/>
                        </a:lnTo>
                        <a:lnTo>
                          <a:pt x="398" y="410"/>
                        </a:lnTo>
                        <a:lnTo>
                          <a:pt x="393" y="409"/>
                        </a:lnTo>
                        <a:lnTo>
                          <a:pt x="388" y="409"/>
                        </a:lnTo>
                        <a:lnTo>
                          <a:pt x="383" y="409"/>
                        </a:lnTo>
                        <a:lnTo>
                          <a:pt x="380" y="410"/>
                        </a:lnTo>
                        <a:lnTo>
                          <a:pt x="378" y="414"/>
                        </a:lnTo>
                        <a:lnTo>
                          <a:pt x="376" y="419"/>
                        </a:lnTo>
                        <a:lnTo>
                          <a:pt x="378" y="424"/>
                        </a:lnTo>
                        <a:lnTo>
                          <a:pt x="380" y="432"/>
                        </a:lnTo>
                        <a:lnTo>
                          <a:pt x="373" y="424"/>
                        </a:lnTo>
                        <a:lnTo>
                          <a:pt x="365" y="412"/>
                        </a:lnTo>
                        <a:lnTo>
                          <a:pt x="360" y="405"/>
                        </a:lnTo>
                        <a:lnTo>
                          <a:pt x="355" y="402"/>
                        </a:lnTo>
                        <a:lnTo>
                          <a:pt x="350" y="399"/>
                        </a:lnTo>
                        <a:lnTo>
                          <a:pt x="348" y="399"/>
                        </a:lnTo>
                        <a:lnTo>
                          <a:pt x="351" y="420"/>
                        </a:lnTo>
                        <a:lnTo>
                          <a:pt x="358" y="447"/>
                        </a:lnTo>
                        <a:lnTo>
                          <a:pt x="368" y="476"/>
                        </a:lnTo>
                        <a:lnTo>
                          <a:pt x="378" y="504"/>
                        </a:lnTo>
                        <a:lnTo>
                          <a:pt x="400" y="554"/>
                        </a:lnTo>
                        <a:lnTo>
                          <a:pt x="413" y="586"/>
                        </a:lnTo>
                        <a:lnTo>
                          <a:pt x="388" y="548"/>
                        </a:lnTo>
                        <a:lnTo>
                          <a:pt x="363" y="504"/>
                        </a:lnTo>
                        <a:lnTo>
                          <a:pt x="340" y="461"/>
                        </a:lnTo>
                        <a:lnTo>
                          <a:pt x="315" y="415"/>
                        </a:lnTo>
                        <a:lnTo>
                          <a:pt x="325" y="511"/>
                        </a:lnTo>
                        <a:lnTo>
                          <a:pt x="285" y="409"/>
                        </a:lnTo>
                        <a:lnTo>
                          <a:pt x="264" y="648"/>
                        </a:lnTo>
                        <a:lnTo>
                          <a:pt x="268" y="407"/>
                        </a:lnTo>
                        <a:close/>
                      </a:path>
                    </a:pathLst>
                  </a:custGeom>
                  <a:solidFill>
                    <a:srgbClr val="DA25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4" name="Freeform 56"/>
                  <p:cNvSpPr>
                    <a:spLocks/>
                  </p:cNvSpPr>
                  <p:nvPr/>
                </p:nvSpPr>
                <p:spPr bwMode="auto">
                  <a:xfrm>
                    <a:off x="3399" y="3027"/>
                    <a:ext cx="136" cy="110"/>
                  </a:xfrm>
                  <a:custGeom>
                    <a:avLst/>
                    <a:gdLst>
                      <a:gd name="T0" fmla="*/ 47 w 272"/>
                      <a:gd name="T1" fmla="*/ 55 h 221"/>
                      <a:gd name="T2" fmla="*/ 39 w 272"/>
                      <a:gd name="T3" fmla="*/ 47 h 221"/>
                      <a:gd name="T4" fmla="*/ 44 w 272"/>
                      <a:gd name="T5" fmla="*/ 44 h 221"/>
                      <a:gd name="T6" fmla="*/ 33 w 272"/>
                      <a:gd name="T7" fmla="*/ 33 h 221"/>
                      <a:gd name="T8" fmla="*/ 48 w 272"/>
                      <a:gd name="T9" fmla="*/ 38 h 221"/>
                      <a:gd name="T10" fmla="*/ 41 w 272"/>
                      <a:gd name="T11" fmla="*/ 10 h 221"/>
                      <a:gd name="T12" fmla="*/ 56 w 272"/>
                      <a:gd name="T13" fmla="*/ 40 h 221"/>
                      <a:gd name="T14" fmla="*/ 56 w 272"/>
                      <a:gd name="T15" fmla="*/ 31 h 221"/>
                      <a:gd name="T16" fmla="*/ 64 w 272"/>
                      <a:gd name="T17" fmla="*/ 37 h 221"/>
                      <a:gd name="T18" fmla="*/ 65 w 272"/>
                      <a:gd name="T19" fmla="*/ 32 h 221"/>
                      <a:gd name="T20" fmla="*/ 67 w 272"/>
                      <a:gd name="T21" fmla="*/ 36 h 221"/>
                      <a:gd name="T22" fmla="*/ 68 w 272"/>
                      <a:gd name="T23" fmla="*/ 22 h 221"/>
                      <a:gd name="T24" fmla="*/ 77 w 272"/>
                      <a:gd name="T25" fmla="*/ 36 h 221"/>
                      <a:gd name="T26" fmla="*/ 95 w 272"/>
                      <a:gd name="T27" fmla="*/ 0 h 221"/>
                      <a:gd name="T28" fmla="*/ 93 w 272"/>
                      <a:gd name="T29" fmla="*/ 15 h 221"/>
                      <a:gd name="T30" fmla="*/ 100 w 272"/>
                      <a:gd name="T31" fmla="*/ 7 h 221"/>
                      <a:gd name="T32" fmla="*/ 93 w 272"/>
                      <a:gd name="T33" fmla="*/ 34 h 221"/>
                      <a:gd name="T34" fmla="*/ 122 w 272"/>
                      <a:gd name="T35" fmla="*/ 23 h 221"/>
                      <a:gd name="T36" fmla="*/ 116 w 272"/>
                      <a:gd name="T37" fmla="*/ 22 h 221"/>
                      <a:gd name="T38" fmla="*/ 131 w 272"/>
                      <a:gd name="T39" fmla="*/ 14 h 221"/>
                      <a:gd name="T40" fmla="*/ 115 w 272"/>
                      <a:gd name="T41" fmla="*/ 40 h 221"/>
                      <a:gd name="T42" fmla="*/ 135 w 272"/>
                      <a:gd name="T43" fmla="*/ 30 h 221"/>
                      <a:gd name="T44" fmla="*/ 121 w 272"/>
                      <a:gd name="T45" fmla="*/ 46 h 221"/>
                      <a:gd name="T46" fmla="*/ 136 w 272"/>
                      <a:gd name="T47" fmla="*/ 49 h 221"/>
                      <a:gd name="T48" fmla="*/ 115 w 272"/>
                      <a:gd name="T49" fmla="*/ 67 h 221"/>
                      <a:gd name="T50" fmla="*/ 134 w 272"/>
                      <a:gd name="T51" fmla="*/ 69 h 221"/>
                      <a:gd name="T52" fmla="*/ 110 w 272"/>
                      <a:gd name="T53" fmla="*/ 78 h 221"/>
                      <a:gd name="T54" fmla="*/ 112 w 272"/>
                      <a:gd name="T55" fmla="*/ 89 h 221"/>
                      <a:gd name="T56" fmla="*/ 88 w 272"/>
                      <a:gd name="T57" fmla="*/ 86 h 221"/>
                      <a:gd name="T58" fmla="*/ 102 w 272"/>
                      <a:gd name="T59" fmla="*/ 105 h 221"/>
                      <a:gd name="T60" fmla="*/ 76 w 272"/>
                      <a:gd name="T61" fmla="*/ 90 h 221"/>
                      <a:gd name="T62" fmla="*/ 82 w 272"/>
                      <a:gd name="T63" fmla="*/ 110 h 221"/>
                      <a:gd name="T64" fmla="*/ 63 w 272"/>
                      <a:gd name="T65" fmla="*/ 96 h 221"/>
                      <a:gd name="T66" fmla="*/ 67 w 272"/>
                      <a:gd name="T67" fmla="*/ 105 h 221"/>
                      <a:gd name="T68" fmla="*/ 56 w 272"/>
                      <a:gd name="T69" fmla="*/ 100 h 221"/>
                      <a:gd name="T70" fmla="*/ 49 w 272"/>
                      <a:gd name="T71" fmla="*/ 104 h 221"/>
                      <a:gd name="T72" fmla="*/ 55 w 272"/>
                      <a:gd name="T73" fmla="*/ 93 h 221"/>
                      <a:gd name="T74" fmla="*/ 35 w 272"/>
                      <a:gd name="T75" fmla="*/ 107 h 221"/>
                      <a:gd name="T76" fmla="*/ 44 w 272"/>
                      <a:gd name="T77" fmla="*/ 88 h 221"/>
                      <a:gd name="T78" fmla="*/ 8 w 272"/>
                      <a:gd name="T79" fmla="*/ 107 h 221"/>
                      <a:gd name="T80" fmla="*/ 34 w 272"/>
                      <a:gd name="T81" fmla="*/ 86 h 221"/>
                      <a:gd name="T82" fmla="*/ 0 w 272"/>
                      <a:gd name="T83" fmla="*/ 85 h 221"/>
                      <a:gd name="T84" fmla="*/ 36 w 272"/>
                      <a:gd name="T85" fmla="*/ 75 h 221"/>
                      <a:gd name="T86" fmla="*/ 24 w 272"/>
                      <a:gd name="T87" fmla="*/ 72 h 221"/>
                      <a:gd name="T88" fmla="*/ 45 w 272"/>
                      <a:gd name="T89" fmla="*/ 69 h 221"/>
                      <a:gd name="T90" fmla="*/ 26 w 272"/>
                      <a:gd name="T91" fmla="*/ 51 h 221"/>
                      <a:gd name="T92" fmla="*/ 47 w 272"/>
                      <a:gd name="T93" fmla="*/ 55 h 22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72" h="221">
                        <a:moveTo>
                          <a:pt x="93" y="110"/>
                        </a:moveTo>
                        <a:lnTo>
                          <a:pt x="77" y="94"/>
                        </a:lnTo>
                        <a:lnTo>
                          <a:pt x="87" y="89"/>
                        </a:lnTo>
                        <a:lnTo>
                          <a:pt x="65" y="67"/>
                        </a:lnTo>
                        <a:lnTo>
                          <a:pt x="95" y="77"/>
                        </a:lnTo>
                        <a:lnTo>
                          <a:pt x="82" y="21"/>
                        </a:lnTo>
                        <a:lnTo>
                          <a:pt x="112" y="80"/>
                        </a:lnTo>
                        <a:lnTo>
                          <a:pt x="112" y="63"/>
                        </a:lnTo>
                        <a:lnTo>
                          <a:pt x="127" y="75"/>
                        </a:lnTo>
                        <a:lnTo>
                          <a:pt x="129" y="65"/>
                        </a:lnTo>
                        <a:lnTo>
                          <a:pt x="134" y="72"/>
                        </a:lnTo>
                        <a:lnTo>
                          <a:pt x="135" y="45"/>
                        </a:lnTo>
                        <a:lnTo>
                          <a:pt x="154" y="72"/>
                        </a:lnTo>
                        <a:lnTo>
                          <a:pt x="189" y="0"/>
                        </a:lnTo>
                        <a:lnTo>
                          <a:pt x="185" y="30"/>
                        </a:lnTo>
                        <a:lnTo>
                          <a:pt x="199" y="15"/>
                        </a:lnTo>
                        <a:lnTo>
                          <a:pt x="185" y="68"/>
                        </a:lnTo>
                        <a:lnTo>
                          <a:pt x="244" y="47"/>
                        </a:lnTo>
                        <a:lnTo>
                          <a:pt x="232" y="45"/>
                        </a:lnTo>
                        <a:lnTo>
                          <a:pt x="262" y="28"/>
                        </a:lnTo>
                        <a:lnTo>
                          <a:pt x="229" y="80"/>
                        </a:lnTo>
                        <a:lnTo>
                          <a:pt x="269" y="60"/>
                        </a:lnTo>
                        <a:lnTo>
                          <a:pt x="241" y="92"/>
                        </a:lnTo>
                        <a:lnTo>
                          <a:pt x="272" y="99"/>
                        </a:lnTo>
                        <a:lnTo>
                          <a:pt x="229" y="134"/>
                        </a:lnTo>
                        <a:lnTo>
                          <a:pt x="267" y="139"/>
                        </a:lnTo>
                        <a:lnTo>
                          <a:pt x="219" y="157"/>
                        </a:lnTo>
                        <a:lnTo>
                          <a:pt x="224" y="179"/>
                        </a:lnTo>
                        <a:lnTo>
                          <a:pt x="175" y="172"/>
                        </a:lnTo>
                        <a:lnTo>
                          <a:pt x="204" y="211"/>
                        </a:lnTo>
                        <a:lnTo>
                          <a:pt x="152" y="181"/>
                        </a:lnTo>
                        <a:lnTo>
                          <a:pt x="164" y="221"/>
                        </a:lnTo>
                        <a:lnTo>
                          <a:pt x="125" y="192"/>
                        </a:lnTo>
                        <a:lnTo>
                          <a:pt x="134" y="211"/>
                        </a:lnTo>
                        <a:lnTo>
                          <a:pt x="112" y="201"/>
                        </a:lnTo>
                        <a:lnTo>
                          <a:pt x="98" y="209"/>
                        </a:lnTo>
                        <a:lnTo>
                          <a:pt x="109" y="186"/>
                        </a:lnTo>
                        <a:lnTo>
                          <a:pt x="70" y="214"/>
                        </a:lnTo>
                        <a:lnTo>
                          <a:pt x="87" y="177"/>
                        </a:lnTo>
                        <a:lnTo>
                          <a:pt x="15" y="214"/>
                        </a:lnTo>
                        <a:lnTo>
                          <a:pt x="67" y="172"/>
                        </a:lnTo>
                        <a:lnTo>
                          <a:pt x="0" y="171"/>
                        </a:lnTo>
                        <a:lnTo>
                          <a:pt x="72" y="151"/>
                        </a:lnTo>
                        <a:lnTo>
                          <a:pt x="47" y="144"/>
                        </a:lnTo>
                        <a:lnTo>
                          <a:pt x="90" y="139"/>
                        </a:lnTo>
                        <a:lnTo>
                          <a:pt x="52" y="102"/>
                        </a:lnTo>
                        <a:lnTo>
                          <a:pt x="93" y="110"/>
                        </a:lnTo>
                        <a:close/>
                      </a:path>
                    </a:pathLst>
                  </a:custGeom>
                  <a:solidFill>
                    <a:srgbClr val="FFF8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4" name="Group 57"/>
                <p:cNvGrpSpPr>
                  <a:grpSpLocks noChangeAspect="1"/>
                </p:cNvGrpSpPr>
                <p:nvPr/>
              </p:nvGrpSpPr>
              <p:grpSpPr bwMode="auto">
                <a:xfrm flipH="1">
                  <a:off x="3152" y="2432"/>
                  <a:ext cx="136" cy="135"/>
                  <a:chOff x="3312" y="2933"/>
                  <a:chExt cx="336" cy="331"/>
                </a:xfrm>
              </p:grpSpPr>
              <p:sp>
                <p:nvSpPr>
                  <p:cNvPr id="139" name="AutoShape 58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12" y="2933"/>
                    <a:ext cx="336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0" name="Freeform 59"/>
                  <p:cNvSpPr>
                    <a:spLocks/>
                  </p:cNvSpPr>
                  <p:nvPr/>
                </p:nvSpPr>
                <p:spPr bwMode="auto">
                  <a:xfrm>
                    <a:off x="3316" y="2936"/>
                    <a:ext cx="328" cy="325"/>
                  </a:xfrm>
                  <a:custGeom>
                    <a:avLst/>
                    <a:gdLst>
                      <a:gd name="T0" fmla="*/ 122 w 656"/>
                      <a:gd name="T1" fmla="*/ 213 h 648"/>
                      <a:gd name="T2" fmla="*/ 101 w 656"/>
                      <a:gd name="T3" fmla="*/ 224 h 648"/>
                      <a:gd name="T4" fmla="*/ 36 w 656"/>
                      <a:gd name="T5" fmla="*/ 262 h 648"/>
                      <a:gd name="T6" fmla="*/ 87 w 656"/>
                      <a:gd name="T7" fmla="*/ 218 h 648"/>
                      <a:gd name="T8" fmla="*/ 74 w 656"/>
                      <a:gd name="T9" fmla="*/ 208 h 648"/>
                      <a:gd name="T10" fmla="*/ 69 w 656"/>
                      <a:gd name="T11" fmla="*/ 198 h 648"/>
                      <a:gd name="T12" fmla="*/ 57 w 656"/>
                      <a:gd name="T13" fmla="*/ 189 h 648"/>
                      <a:gd name="T14" fmla="*/ 20 w 656"/>
                      <a:gd name="T15" fmla="*/ 186 h 648"/>
                      <a:gd name="T16" fmla="*/ 51 w 656"/>
                      <a:gd name="T17" fmla="*/ 176 h 648"/>
                      <a:gd name="T18" fmla="*/ 90 w 656"/>
                      <a:gd name="T19" fmla="*/ 164 h 648"/>
                      <a:gd name="T20" fmla="*/ 107 w 656"/>
                      <a:gd name="T21" fmla="*/ 155 h 648"/>
                      <a:gd name="T22" fmla="*/ 97 w 656"/>
                      <a:gd name="T23" fmla="*/ 138 h 648"/>
                      <a:gd name="T24" fmla="*/ 81 w 656"/>
                      <a:gd name="T25" fmla="*/ 131 h 648"/>
                      <a:gd name="T26" fmla="*/ 37 w 656"/>
                      <a:gd name="T27" fmla="*/ 94 h 648"/>
                      <a:gd name="T28" fmla="*/ 36 w 656"/>
                      <a:gd name="T29" fmla="*/ 88 h 648"/>
                      <a:gd name="T30" fmla="*/ 90 w 656"/>
                      <a:gd name="T31" fmla="*/ 122 h 648"/>
                      <a:gd name="T32" fmla="*/ 98 w 656"/>
                      <a:gd name="T33" fmla="*/ 133 h 648"/>
                      <a:gd name="T34" fmla="*/ 112 w 656"/>
                      <a:gd name="T35" fmla="*/ 133 h 648"/>
                      <a:gd name="T36" fmla="*/ 119 w 656"/>
                      <a:gd name="T37" fmla="*/ 120 h 648"/>
                      <a:gd name="T38" fmla="*/ 120 w 656"/>
                      <a:gd name="T39" fmla="*/ 104 h 648"/>
                      <a:gd name="T40" fmla="*/ 99 w 656"/>
                      <a:gd name="T41" fmla="*/ 60 h 648"/>
                      <a:gd name="T42" fmla="*/ 115 w 656"/>
                      <a:gd name="T43" fmla="*/ 81 h 648"/>
                      <a:gd name="T44" fmla="*/ 127 w 656"/>
                      <a:gd name="T45" fmla="*/ 88 h 648"/>
                      <a:gd name="T46" fmla="*/ 142 w 656"/>
                      <a:gd name="T47" fmla="*/ 118 h 648"/>
                      <a:gd name="T48" fmla="*/ 145 w 656"/>
                      <a:gd name="T49" fmla="*/ 91 h 648"/>
                      <a:gd name="T50" fmla="*/ 158 w 656"/>
                      <a:gd name="T51" fmla="*/ 98 h 648"/>
                      <a:gd name="T52" fmla="*/ 166 w 656"/>
                      <a:gd name="T53" fmla="*/ 85 h 648"/>
                      <a:gd name="T54" fmla="*/ 183 w 656"/>
                      <a:gd name="T55" fmla="*/ 70 h 648"/>
                      <a:gd name="T56" fmla="*/ 229 w 656"/>
                      <a:gd name="T57" fmla="*/ 35 h 648"/>
                      <a:gd name="T58" fmla="*/ 204 w 656"/>
                      <a:gd name="T59" fmla="*/ 82 h 648"/>
                      <a:gd name="T60" fmla="*/ 188 w 656"/>
                      <a:gd name="T61" fmla="*/ 115 h 648"/>
                      <a:gd name="T62" fmla="*/ 211 w 656"/>
                      <a:gd name="T63" fmla="*/ 96 h 648"/>
                      <a:gd name="T64" fmla="*/ 261 w 656"/>
                      <a:gd name="T65" fmla="*/ 59 h 648"/>
                      <a:gd name="T66" fmla="*/ 223 w 656"/>
                      <a:gd name="T67" fmla="*/ 107 h 648"/>
                      <a:gd name="T68" fmla="*/ 292 w 656"/>
                      <a:gd name="T69" fmla="*/ 67 h 648"/>
                      <a:gd name="T70" fmla="*/ 231 w 656"/>
                      <a:gd name="T71" fmla="*/ 128 h 648"/>
                      <a:gd name="T72" fmla="*/ 307 w 656"/>
                      <a:gd name="T73" fmla="*/ 107 h 648"/>
                      <a:gd name="T74" fmla="*/ 275 w 656"/>
                      <a:gd name="T75" fmla="*/ 122 h 648"/>
                      <a:gd name="T76" fmla="*/ 275 w 656"/>
                      <a:gd name="T77" fmla="*/ 133 h 648"/>
                      <a:gd name="T78" fmla="*/ 257 w 656"/>
                      <a:gd name="T79" fmla="*/ 138 h 648"/>
                      <a:gd name="T80" fmla="*/ 220 w 656"/>
                      <a:gd name="T81" fmla="*/ 150 h 648"/>
                      <a:gd name="T82" fmla="*/ 241 w 656"/>
                      <a:gd name="T83" fmla="*/ 163 h 648"/>
                      <a:gd name="T84" fmla="*/ 321 w 656"/>
                      <a:gd name="T85" fmla="*/ 172 h 648"/>
                      <a:gd name="T86" fmla="*/ 270 w 656"/>
                      <a:gd name="T87" fmla="*/ 174 h 648"/>
                      <a:gd name="T88" fmla="*/ 260 w 656"/>
                      <a:gd name="T89" fmla="*/ 181 h 648"/>
                      <a:gd name="T90" fmla="*/ 230 w 656"/>
                      <a:gd name="T91" fmla="*/ 175 h 648"/>
                      <a:gd name="T92" fmla="*/ 209 w 656"/>
                      <a:gd name="T93" fmla="*/ 174 h 648"/>
                      <a:gd name="T94" fmla="*/ 214 w 656"/>
                      <a:gd name="T95" fmla="*/ 189 h 648"/>
                      <a:gd name="T96" fmla="*/ 209 w 656"/>
                      <a:gd name="T97" fmla="*/ 199 h 648"/>
                      <a:gd name="T98" fmla="*/ 206 w 656"/>
                      <a:gd name="T99" fmla="*/ 208 h 648"/>
                      <a:gd name="T100" fmla="*/ 190 w 656"/>
                      <a:gd name="T101" fmla="*/ 206 h 648"/>
                      <a:gd name="T102" fmla="*/ 187 w 656"/>
                      <a:gd name="T103" fmla="*/ 213 h 648"/>
                      <a:gd name="T104" fmla="*/ 174 w 656"/>
                      <a:gd name="T105" fmla="*/ 200 h 648"/>
                      <a:gd name="T106" fmla="*/ 200 w 656"/>
                      <a:gd name="T107" fmla="*/ 278 h 648"/>
                      <a:gd name="T108" fmla="*/ 158 w 656"/>
                      <a:gd name="T109" fmla="*/ 208 h 64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656" h="648">
                        <a:moveTo>
                          <a:pt x="268" y="407"/>
                        </a:moveTo>
                        <a:lnTo>
                          <a:pt x="256" y="427"/>
                        </a:lnTo>
                        <a:lnTo>
                          <a:pt x="246" y="449"/>
                        </a:lnTo>
                        <a:lnTo>
                          <a:pt x="244" y="440"/>
                        </a:lnTo>
                        <a:lnTo>
                          <a:pt x="244" y="424"/>
                        </a:lnTo>
                        <a:lnTo>
                          <a:pt x="224" y="447"/>
                        </a:lnTo>
                        <a:lnTo>
                          <a:pt x="204" y="471"/>
                        </a:lnTo>
                        <a:lnTo>
                          <a:pt x="211" y="451"/>
                        </a:lnTo>
                        <a:lnTo>
                          <a:pt x="218" y="430"/>
                        </a:lnTo>
                        <a:lnTo>
                          <a:pt x="201" y="446"/>
                        </a:lnTo>
                        <a:lnTo>
                          <a:pt x="183" y="457"/>
                        </a:lnTo>
                        <a:lnTo>
                          <a:pt x="164" y="469"/>
                        </a:lnTo>
                        <a:lnTo>
                          <a:pt x="146" y="479"/>
                        </a:lnTo>
                        <a:lnTo>
                          <a:pt x="109" y="499"/>
                        </a:lnTo>
                        <a:lnTo>
                          <a:pt x="71" y="523"/>
                        </a:lnTo>
                        <a:lnTo>
                          <a:pt x="104" y="494"/>
                        </a:lnTo>
                        <a:lnTo>
                          <a:pt x="136" y="469"/>
                        </a:lnTo>
                        <a:lnTo>
                          <a:pt x="151" y="457"/>
                        </a:lnTo>
                        <a:lnTo>
                          <a:pt x="164" y="446"/>
                        </a:lnTo>
                        <a:lnTo>
                          <a:pt x="173" y="435"/>
                        </a:lnTo>
                        <a:lnTo>
                          <a:pt x="179" y="425"/>
                        </a:lnTo>
                        <a:lnTo>
                          <a:pt x="171" y="424"/>
                        </a:lnTo>
                        <a:lnTo>
                          <a:pt x="157" y="420"/>
                        </a:lnTo>
                        <a:lnTo>
                          <a:pt x="151" y="419"/>
                        </a:lnTo>
                        <a:lnTo>
                          <a:pt x="147" y="414"/>
                        </a:lnTo>
                        <a:lnTo>
                          <a:pt x="146" y="410"/>
                        </a:lnTo>
                        <a:lnTo>
                          <a:pt x="146" y="407"/>
                        </a:lnTo>
                        <a:lnTo>
                          <a:pt x="147" y="402"/>
                        </a:lnTo>
                        <a:lnTo>
                          <a:pt x="151" y="397"/>
                        </a:lnTo>
                        <a:lnTo>
                          <a:pt x="137" y="395"/>
                        </a:lnTo>
                        <a:lnTo>
                          <a:pt x="127" y="392"/>
                        </a:lnTo>
                        <a:lnTo>
                          <a:pt x="121" y="390"/>
                        </a:lnTo>
                        <a:lnTo>
                          <a:pt x="117" y="385"/>
                        </a:lnTo>
                        <a:lnTo>
                          <a:pt x="114" y="382"/>
                        </a:lnTo>
                        <a:lnTo>
                          <a:pt x="114" y="377"/>
                        </a:lnTo>
                        <a:lnTo>
                          <a:pt x="114" y="372"/>
                        </a:lnTo>
                        <a:lnTo>
                          <a:pt x="116" y="368"/>
                        </a:lnTo>
                        <a:lnTo>
                          <a:pt x="101" y="368"/>
                        </a:lnTo>
                        <a:lnTo>
                          <a:pt x="74" y="368"/>
                        </a:lnTo>
                        <a:lnTo>
                          <a:pt x="40" y="370"/>
                        </a:lnTo>
                        <a:lnTo>
                          <a:pt x="0" y="372"/>
                        </a:lnTo>
                        <a:lnTo>
                          <a:pt x="19" y="365"/>
                        </a:lnTo>
                        <a:lnTo>
                          <a:pt x="42" y="358"/>
                        </a:lnTo>
                        <a:lnTo>
                          <a:pt x="71" y="355"/>
                        </a:lnTo>
                        <a:lnTo>
                          <a:pt x="101" y="350"/>
                        </a:lnTo>
                        <a:lnTo>
                          <a:pt x="131" y="347"/>
                        </a:lnTo>
                        <a:lnTo>
                          <a:pt x="157" y="345"/>
                        </a:lnTo>
                        <a:lnTo>
                          <a:pt x="181" y="342"/>
                        </a:lnTo>
                        <a:lnTo>
                          <a:pt x="198" y="337"/>
                        </a:lnTo>
                        <a:lnTo>
                          <a:pt x="179" y="327"/>
                        </a:lnTo>
                        <a:lnTo>
                          <a:pt x="159" y="320"/>
                        </a:lnTo>
                        <a:lnTo>
                          <a:pt x="173" y="316"/>
                        </a:lnTo>
                        <a:lnTo>
                          <a:pt x="184" y="313"/>
                        </a:lnTo>
                        <a:lnTo>
                          <a:pt x="198" y="311"/>
                        </a:lnTo>
                        <a:lnTo>
                          <a:pt x="213" y="310"/>
                        </a:lnTo>
                        <a:lnTo>
                          <a:pt x="188" y="286"/>
                        </a:lnTo>
                        <a:lnTo>
                          <a:pt x="173" y="276"/>
                        </a:lnTo>
                        <a:lnTo>
                          <a:pt x="196" y="283"/>
                        </a:lnTo>
                        <a:lnTo>
                          <a:pt x="193" y="275"/>
                        </a:lnTo>
                        <a:lnTo>
                          <a:pt x="188" y="268"/>
                        </a:lnTo>
                        <a:lnTo>
                          <a:pt x="181" y="265"/>
                        </a:lnTo>
                        <a:lnTo>
                          <a:pt x="174" y="261"/>
                        </a:lnTo>
                        <a:lnTo>
                          <a:pt x="168" y="259"/>
                        </a:lnTo>
                        <a:lnTo>
                          <a:pt x="161" y="261"/>
                        </a:lnTo>
                        <a:lnTo>
                          <a:pt x="154" y="263"/>
                        </a:lnTo>
                        <a:lnTo>
                          <a:pt x="147" y="268"/>
                        </a:lnTo>
                        <a:lnTo>
                          <a:pt x="114" y="228"/>
                        </a:lnTo>
                        <a:lnTo>
                          <a:pt x="87" y="197"/>
                        </a:lnTo>
                        <a:lnTo>
                          <a:pt x="74" y="187"/>
                        </a:lnTo>
                        <a:lnTo>
                          <a:pt x="62" y="177"/>
                        </a:lnTo>
                        <a:lnTo>
                          <a:pt x="49" y="167"/>
                        </a:lnTo>
                        <a:lnTo>
                          <a:pt x="35" y="159"/>
                        </a:lnTo>
                        <a:lnTo>
                          <a:pt x="54" y="166"/>
                        </a:lnTo>
                        <a:lnTo>
                          <a:pt x="72" y="176"/>
                        </a:lnTo>
                        <a:lnTo>
                          <a:pt x="91" y="187"/>
                        </a:lnTo>
                        <a:lnTo>
                          <a:pt x="109" y="199"/>
                        </a:lnTo>
                        <a:lnTo>
                          <a:pt x="146" y="223"/>
                        </a:lnTo>
                        <a:lnTo>
                          <a:pt x="181" y="241"/>
                        </a:lnTo>
                        <a:lnTo>
                          <a:pt x="179" y="244"/>
                        </a:lnTo>
                        <a:lnTo>
                          <a:pt x="181" y="248"/>
                        </a:lnTo>
                        <a:lnTo>
                          <a:pt x="181" y="251"/>
                        </a:lnTo>
                        <a:lnTo>
                          <a:pt x="183" y="254"/>
                        </a:lnTo>
                        <a:lnTo>
                          <a:pt x="189" y="259"/>
                        </a:lnTo>
                        <a:lnTo>
                          <a:pt x="196" y="265"/>
                        </a:lnTo>
                        <a:lnTo>
                          <a:pt x="206" y="270"/>
                        </a:lnTo>
                        <a:lnTo>
                          <a:pt x="214" y="271"/>
                        </a:lnTo>
                        <a:lnTo>
                          <a:pt x="223" y="273"/>
                        </a:lnTo>
                        <a:lnTo>
                          <a:pt x="229" y="273"/>
                        </a:lnTo>
                        <a:lnTo>
                          <a:pt x="224" y="265"/>
                        </a:lnTo>
                        <a:lnTo>
                          <a:pt x="213" y="244"/>
                        </a:lnTo>
                        <a:lnTo>
                          <a:pt x="201" y="224"/>
                        </a:lnTo>
                        <a:lnTo>
                          <a:pt x="196" y="218"/>
                        </a:lnTo>
                        <a:lnTo>
                          <a:pt x="216" y="229"/>
                        </a:lnTo>
                        <a:lnTo>
                          <a:pt x="238" y="239"/>
                        </a:lnTo>
                        <a:lnTo>
                          <a:pt x="223" y="204"/>
                        </a:lnTo>
                        <a:lnTo>
                          <a:pt x="216" y="189"/>
                        </a:lnTo>
                        <a:lnTo>
                          <a:pt x="221" y="196"/>
                        </a:lnTo>
                        <a:lnTo>
                          <a:pt x="244" y="223"/>
                        </a:lnTo>
                        <a:lnTo>
                          <a:pt x="239" y="208"/>
                        </a:lnTo>
                        <a:lnTo>
                          <a:pt x="233" y="191"/>
                        </a:lnTo>
                        <a:lnTo>
                          <a:pt x="224" y="174"/>
                        </a:lnTo>
                        <a:lnTo>
                          <a:pt x="214" y="156"/>
                        </a:lnTo>
                        <a:lnTo>
                          <a:pt x="206" y="137"/>
                        </a:lnTo>
                        <a:lnTo>
                          <a:pt x="198" y="119"/>
                        </a:lnTo>
                        <a:lnTo>
                          <a:pt x="194" y="100"/>
                        </a:lnTo>
                        <a:lnTo>
                          <a:pt x="193" y="82"/>
                        </a:lnTo>
                        <a:lnTo>
                          <a:pt x="201" y="102"/>
                        </a:lnTo>
                        <a:lnTo>
                          <a:pt x="219" y="142"/>
                        </a:lnTo>
                        <a:lnTo>
                          <a:pt x="229" y="162"/>
                        </a:lnTo>
                        <a:lnTo>
                          <a:pt x="239" y="176"/>
                        </a:lnTo>
                        <a:lnTo>
                          <a:pt x="243" y="179"/>
                        </a:lnTo>
                        <a:lnTo>
                          <a:pt x="248" y="181"/>
                        </a:lnTo>
                        <a:lnTo>
                          <a:pt x="251" y="181"/>
                        </a:lnTo>
                        <a:lnTo>
                          <a:pt x="253" y="176"/>
                        </a:lnTo>
                        <a:lnTo>
                          <a:pt x="258" y="187"/>
                        </a:lnTo>
                        <a:lnTo>
                          <a:pt x="264" y="202"/>
                        </a:lnTo>
                        <a:lnTo>
                          <a:pt x="269" y="219"/>
                        </a:lnTo>
                        <a:lnTo>
                          <a:pt x="276" y="234"/>
                        </a:lnTo>
                        <a:lnTo>
                          <a:pt x="283" y="236"/>
                        </a:lnTo>
                        <a:lnTo>
                          <a:pt x="288" y="238"/>
                        </a:lnTo>
                        <a:lnTo>
                          <a:pt x="290" y="226"/>
                        </a:lnTo>
                        <a:lnTo>
                          <a:pt x="288" y="211"/>
                        </a:lnTo>
                        <a:lnTo>
                          <a:pt x="288" y="196"/>
                        </a:lnTo>
                        <a:lnTo>
                          <a:pt x="290" y="182"/>
                        </a:lnTo>
                        <a:lnTo>
                          <a:pt x="296" y="197"/>
                        </a:lnTo>
                        <a:lnTo>
                          <a:pt x="305" y="216"/>
                        </a:lnTo>
                        <a:lnTo>
                          <a:pt x="310" y="211"/>
                        </a:lnTo>
                        <a:lnTo>
                          <a:pt x="313" y="204"/>
                        </a:lnTo>
                        <a:lnTo>
                          <a:pt x="315" y="196"/>
                        </a:lnTo>
                        <a:lnTo>
                          <a:pt x="316" y="189"/>
                        </a:lnTo>
                        <a:lnTo>
                          <a:pt x="323" y="166"/>
                        </a:lnTo>
                        <a:lnTo>
                          <a:pt x="330" y="139"/>
                        </a:lnTo>
                        <a:lnTo>
                          <a:pt x="330" y="152"/>
                        </a:lnTo>
                        <a:lnTo>
                          <a:pt x="331" y="169"/>
                        </a:lnTo>
                        <a:lnTo>
                          <a:pt x="333" y="184"/>
                        </a:lnTo>
                        <a:lnTo>
                          <a:pt x="338" y="197"/>
                        </a:lnTo>
                        <a:lnTo>
                          <a:pt x="346" y="182"/>
                        </a:lnTo>
                        <a:lnTo>
                          <a:pt x="356" y="161"/>
                        </a:lnTo>
                        <a:lnTo>
                          <a:pt x="366" y="139"/>
                        </a:lnTo>
                        <a:lnTo>
                          <a:pt x="371" y="127"/>
                        </a:lnTo>
                        <a:lnTo>
                          <a:pt x="375" y="144"/>
                        </a:lnTo>
                        <a:lnTo>
                          <a:pt x="380" y="161"/>
                        </a:lnTo>
                        <a:lnTo>
                          <a:pt x="412" y="125"/>
                        </a:lnTo>
                        <a:lnTo>
                          <a:pt x="457" y="70"/>
                        </a:lnTo>
                        <a:lnTo>
                          <a:pt x="493" y="21"/>
                        </a:lnTo>
                        <a:lnTo>
                          <a:pt x="510" y="0"/>
                        </a:lnTo>
                        <a:lnTo>
                          <a:pt x="478" y="52"/>
                        </a:lnTo>
                        <a:lnTo>
                          <a:pt x="445" y="107"/>
                        </a:lnTo>
                        <a:lnTo>
                          <a:pt x="408" y="164"/>
                        </a:lnTo>
                        <a:lnTo>
                          <a:pt x="371" y="218"/>
                        </a:lnTo>
                        <a:lnTo>
                          <a:pt x="370" y="224"/>
                        </a:lnTo>
                        <a:lnTo>
                          <a:pt x="371" y="228"/>
                        </a:lnTo>
                        <a:lnTo>
                          <a:pt x="371" y="229"/>
                        </a:lnTo>
                        <a:lnTo>
                          <a:pt x="375" y="229"/>
                        </a:lnTo>
                        <a:lnTo>
                          <a:pt x="381" y="226"/>
                        </a:lnTo>
                        <a:lnTo>
                          <a:pt x="392" y="219"/>
                        </a:lnTo>
                        <a:lnTo>
                          <a:pt x="410" y="196"/>
                        </a:lnTo>
                        <a:lnTo>
                          <a:pt x="427" y="172"/>
                        </a:lnTo>
                        <a:lnTo>
                          <a:pt x="422" y="191"/>
                        </a:lnTo>
                        <a:lnTo>
                          <a:pt x="413" y="211"/>
                        </a:lnTo>
                        <a:lnTo>
                          <a:pt x="442" y="189"/>
                        </a:lnTo>
                        <a:lnTo>
                          <a:pt x="470" y="167"/>
                        </a:lnTo>
                        <a:lnTo>
                          <a:pt x="497" y="144"/>
                        </a:lnTo>
                        <a:lnTo>
                          <a:pt x="522" y="117"/>
                        </a:lnTo>
                        <a:lnTo>
                          <a:pt x="505" y="142"/>
                        </a:lnTo>
                        <a:lnTo>
                          <a:pt x="480" y="169"/>
                        </a:lnTo>
                        <a:lnTo>
                          <a:pt x="468" y="184"/>
                        </a:lnTo>
                        <a:lnTo>
                          <a:pt x="457" y="199"/>
                        </a:lnTo>
                        <a:lnTo>
                          <a:pt x="445" y="213"/>
                        </a:lnTo>
                        <a:lnTo>
                          <a:pt x="437" y="228"/>
                        </a:lnTo>
                        <a:lnTo>
                          <a:pt x="472" y="206"/>
                        </a:lnTo>
                        <a:lnTo>
                          <a:pt x="509" y="182"/>
                        </a:lnTo>
                        <a:lnTo>
                          <a:pt x="547" y="157"/>
                        </a:lnTo>
                        <a:lnTo>
                          <a:pt x="584" y="134"/>
                        </a:lnTo>
                        <a:lnTo>
                          <a:pt x="544" y="171"/>
                        </a:lnTo>
                        <a:lnTo>
                          <a:pt x="505" y="206"/>
                        </a:lnTo>
                        <a:lnTo>
                          <a:pt x="468" y="236"/>
                        </a:lnTo>
                        <a:lnTo>
                          <a:pt x="440" y="259"/>
                        </a:lnTo>
                        <a:lnTo>
                          <a:pt x="462" y="256"/>
                        </a:lnTo>
                        <a:lnTo>
                          <a:pt x="488" y="249"/>
                        </a:lnTo>
                        <a:lnTo>
                          <a:pt x="520" y="241"/>
                        </a:lnTo>
                        <a:lnTo>
                          <a:pt x="552" y="231"/>
                        </a:lnTo>
                        <a:lnTo>
                          <a:pt x="585" y="223"/>
                        </a:lnTo>
                        <a:lnTo>
                          <a:pt x="614" y="214"/>
                        </a:lnTo>
                        <a:lnTo>
                          <a:pt x="639" y="208"/>
                        </a:lnTo>
                        <a:lnTo>
                          <a:pt x="656" y="208"/>
                        </a:lnTo>
                        <a:lnTo>
                          <a:pt x="617" y="219"/>
                        </a:lnTo>
                        <a:lnTo>
                          <a:pt x="582" y="231"/>
                        </a:lnTo>
                        <a:lnTo>
                          <a:pt x="550" y="244"/>
                        </a:lnTo>
                        <a:lnTo>
                          <a:pt x="524" y="256"/>
                        </a:lnTo>
                        <a:lnTo>
                          <a:pt x="527" y="259"/>
                        </a:lnTo>
                        <a:lnTo>
                          <a:pt x="534" y="263"/>
                        </a:lnTo>
                        <a:lnTo>
                          <a:pt x="540" y="265"/>
                        </a:lnTo>
                        <a:lnTo>
                          <a:pt x="549" y="266"/>
                        </a:lnTo>
                        <a:lnTo>
                          <a:pt x="565" y="268"/>
                        </a:lnTo>
                        <a:lnTo>
                          <a:pt x="574" y="271"/>
                        </a:lnTo>
                        <a:lnTo>
                          <a:pt x="552" y="273"/>
                        </a:lnTo>
                        <a:lnTo>
                          <a:pt x="532" y="275"/>
                        </a:lnTo>
                        <a:lnTo>
                          <a:pt x="514" y="276"/>
                        </a:lnTo>
                        <a:lnTo>
                          <a:pt x="497" y="280"/>
                        </a:lnTo>
                        <a:lnTo>
                          <a:pt x="482" y="285"/>
                        </a:lnTo>
                        <a:lnTo>
                          <a:pt x="467" y="290"/>
                        </a:lnTo>
                        <a:lnTo>
                          <a:pt x="453" y="295"/>
                        </a:lnTo>
                        <a:lnTo>
                          <a:pt x="440" y="300"/>
                        </a:lnTo>
                        <a:lnTo>
                          <a:pt x="478" y="305"/>
                        </a:lnTo>
                        <a:lnTo>
                          <a:pt x="495" y="305"/>
                        </a:lnTo>
                        <a:lnTo>
                          <a:pt x="490" y="308"/>
                        </a:lnTo>
                        <a:lnTo>
                          <a:pt x="463" y="320"/>
                        </a:lnTo>
                        <a:lnTo>
                          <a:pt x="482" y="325"/>
                        </a:lnTo>
                        <a:lnTo>
                          <a:pt x="504" y="328"/>
                        </a:lnTo>
                        <a:lnTo>
                          <a:pt x="529" y="332"/>
                        </a:lnTo>
                        <a:lnTo>
                          <a:pt x="555" y="335"/>
                        </a:lnTo>
                        <a:lnTo>
                          <a:pt x="604" y="338"/>
                        </a:lnTo>
                        <a:lnTo>
                          <a:pt x="641" y="342"/>
                        </a:lnTo>
                        <a:lnTo>
                          <a:pt x="632" y="343"/>
                        </a:lnTo>
                        <a:lnTo>
                          <a:pt x="619" y="345"/>
                        </a:lnTo>
                        <a:lnTo>
                          <a:pt x="600" y="347"/>
                        </a:lnTo>
                        <a:lnTo>
                          <a:pt x="579" y="347"/>
                        </a:lnTo>
                        <a:lnTo>
                          <a:pt x="540" y="347"/>
                        </a:lnTo>
                        <a:lnTo>
                          <a:pt x="519" y="347"/>
                        </a:lnTo>
                        <a:lnTo>
                          <a:pt x="530" y="358"/>
                        </a:lnTo>
                        <a:lnTo>
                          <a:pt x="542" y="372"/>
                        </a:lnTo>
                        <a:lnTo>
                          <a:pt x="532" y="368"/>
                        </a:lnTo>
                        <a:lnTo>
                          <a:pt x="519" y="360"/>
                        </a:lnTo>
                        <a:lnTo>
                          <a:pt x="507" y="353"/>
                        </a:lnTo>
                        <a:lnTo>
                          <a:pt x="499" y="347"/>
                        </a:lnTo>
                        <a:lnTo>
                          <a:pt x="485" y="350"/>
                        </a:lnTo>
                        <a:lnTo>
                          <a:pt x="472" y="350"/>
                        </a:lnTo>
                        <a:lnTo>
                          <a:pt x="460" y="348"/>
                        </a:lnTo>
                        <a:lnTo>
                          <a:pt x="450" y="345"/>
                        </a:lnTo>
                        <a:lnTo>
                          <a:pt x="440" y="343"/>
                        </a:lnTo>
                        <a:lnTo>
                          <a:pt x="428" y="343"/>
                        </a:lnTo>
                        <a:lnTo>
                          <a:pt x="423" y="345"/>
                        </a:lnTo>
                        <a:lnTo>
                          <a:pt x="418" y="347"/>
                        </a:lnTo>
                        <a:lnTo>
                          <a:pt x="412" y="352"/>
                        </a:lnTo>
                        <a:lnTo>
                          <a:pt x="405" y="355"/>
                        </a:lnTo>
                        <a:lnTo>
                          <a:pt x="435" y="375"/>
                        </a:lnTo>
                        <a:lnTo>
                          <a:pt x="442" y="380"/>
                        </a:lnTo>
                        <a:lnTo>
                          <a:pt x="428" y="377"/>
                        </a:lnTo>
                        <a:lnTo>
                          <a:pt x="403" y="377"/>
                        </a:lnTo>
                        <a:lnTo>
                          <a:pt x="407" y="382"/>
                        </a:lnTo>
                        <a:lnTo>
                          <a:pt x="408" y="387"/>
                        </a:lnTo>
                        <a:lnTo>
                          <a:pt x="412" y="394"/>
                        </a:lnTo>
                        <a:lnTo>
                          <a:pt x="417" y="397"/>
                        </a:lnTo>
                        <a:lnTo>
                          <a:pt x="433" y="419"/>
                        </a:lnTo>
                        <a:lnTo>
                          <a:pt x="457" y="442"/>
                        </a:lnTo>
                        <a:lnTo>
                          <a:pt x="442" y="432"/>
                        </a:lnTo>
                        <a:lnTo>
                          <a:pt x="427" y="422"/>
                        </a:lnTo>
                        <a:lnTo>
                          <a:pt x="412" y="415"/>
                        </a:lnTo>
                        <a:lnTo>
                          <a:pt x="398" y="410"/>
                        </a:lnTo>
                        <a:lnTo>
                          <a:pt x="393" y="409"/>
                        </a:lnTo>
                        <a:lnTo>
                          <a:pt x="388" y="409"/>
                        </a:lnTo>
                        <a:lnTo>
                          <a:pt x="383" y="409"/>
                        </a:lnTo>
                        <a:lnTo>
                          <a:pt x="380" y="410"/>
                        </a:lnTo>
                        <a:lnTo>
                          <a:pt x="378" y="414"/>
                        </a:lnTo>
                        <a:lnTo>
                          <a:pt x="376" y="419"/>
                        </a:lnTo>
                        <a:lnTo>
                          <a:pt x="378" y="424"/>
                        </a:lnTo>
                        <a:lnTo>
                          <a:pt x="380" y="432"/>
                        </a:lnTo>
                        <a:lnTo>
                          <a:pt x="373" y="424"/>
                        </a:lnTo>
                        <a:lnTo>
                          <a:pt x="365" y="412"/>
                        </a:lnTo>
                        <a:lnTo>
                          <a:pt x="360" y="405"/>
                        </a:lnTo>
                        <a:lnTo>
                          <a:pt x="355" y="402"/>
                        </a:lnTo>
                        <a:lnTo>
                          <a:pt x="350" y="399"/>
                        </a:lnTo>
                        <a:lnTo>
                          <a:pt x="348" y="399"/>
                        </a:lnTo>
                        <a:lnTo>
                          <a:pt x="351" y="420"/>
                        </a:lnTo>
                        <a:lnTo>
                          <a:pt x="358" y="447"/>
                        </a:lnTo>
                        <a:lnTo>
                          <a:pt x="368" y="476"/>
                        </a:lnTo>
                        <a:lnTo>
                          <a:pt x="378" y="504"/>
                        </a:lnTo>
                        <a:lnTo>
                          <a:pt x="400" y="554"/>
                        </a:lnTo>
                        <a:lnTo>
                          <a:pt x="413" y="586"/>
                        </a:lnTo>
                        <a:lnTo>
                          <a:pt x="388" y="548"/>
                        </a:lnTo>
                        <a:lnTo>
                          <a:pt x="363" y="504"/>
                        </a:lnTo>
                        <a:lnTo>
                          <a:pt x="340" y="461"/>
                        </a:lnTo>
                        <a:lnTo>
                          <a:pt x="315" y="415"/>
                        </a:lnTo>
                        <a:lnTo>
                          <a:pt x="325" y="511"/>
                        </a:lnTo>
                        <a:lnTo>
                          <a:pt x="285" y="409"/>
                        </a:lnTo>
                        <a:lnTo>
                          <a:pt x="264" y="648"/>
                        </a:lnTo>
                        <a:lnTo>
                          <a:pt x="268" y="407"/>
                        </a:lnTo>
                        <a:close/>
                      </a:path>
                    </a:pathLst>
                  </a:custGeom>
                  <a:solidFill>
                    <a:srgbClr val="DA25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41" name="Freeform 60"/>
                  <p:cNvSpPr>
                    <a:spLocks/>
                  </p:cNvSpPr>
                  <p:nvPr/>
                </p:nvSpPr>
                <p:spPr bwMode="auto">
                  <a:xfrm>
                    <a:off x="3399" y="3027"/>
                    <a:ext cx="136" cy="110"/>
                  </a:xfrm>
                  <a:custGeom>
                    <a:avLst/>
                    <a:gdLst>
                      <a:gd name="T0" fmla="*/ 47 w 272"/>
                      <a:gd name="T1" fmla="*/ 55 h 221"/>
                      <a:gd name="T2" fmla="*/ 39 w 272"/>
                      <a:gd name="T3" fmla="*/ 47 h 221"/>
                      <a:gd name="T4" fmla="*/ 44 w 272"/>
                      <a:gd name="T5" fmla="*/ 44 h 221"/>
                      <a:gd name="T6" fmla="*/ 33 w 272"/>
                      <a:gd name="T7" fmla="*/ 33 h 221"/>
                      <a:gd name="T8" fmla="*/ 48 w 272"/>
                      <a:gd name="T9" fmla="*/ 38 h 221"/>
                      <a:gd name="T10" fmla="*/ 41 w 272"/>
                      <a:gd name="T11" fmla="*/ 10 h 221"/>
                      <a:gd name="T12" fmla="*/ 56 w 272"/>
                      <a:gd name="T13" fmla="*/ 40 h 221"/>
                      <a:gd name="T14" fmla="*/ 56 w 272"/>
                      <a:gd name="T15" fmla="*/ 31 h 221"/>
                      <a:gd name="T16" fmla="*/ 64 w 272"/>
                      <a:gd name="T17" fmla="*/ 37 h 221"/>
                      <a:gd name="T18" fmla="*/ 65 w 272"/>
                      <a:gd name="T19" fmla="*/ 32 h 221"/>
                      <a:gd name="T20" fmla="*/ 67 w 272"/>
                      <a:gd name="T21" fmla="*/ 36 h 221"/>
                      <a:gd name="T22" fmla="*/ 68 w 272"/>
                      <a:gd name="T23" fmla="*/ 22 h 221"/>
                      <a:gd name="T24" fmla="*/ 77 w 272"/>
                      <a:gd name="T25" fmla="*/ 36 h 221"/>
                      <a:gd name="T26" fmla="*/ 95 w 272"/>
                      <a:gd name="T27" fmla="*/ 0 h 221"/>
                      <a:gd name="T28" fmla="*/ 93 w 272"/>
                      <a:gd name="T29" fmla="*/ 15 h 221"/>
                      <a:gd name="T30" fmla="*/ 100 w 272"/>
                      <a:gd name="T31" fmla="*/ 7 h 221"/>
                      <a:gd name="T32" fmla="*/ 93 w 272"/>
                      <a:gd name="T33" fmla="*/ 34 h 221"/>
                      <a:gd name="T34" fmla="*/ 122 w 272"/>
                      <a:gd name="T35" fmla="*/ 23 h 221"/>
                      <a:gd name="T36" fmla="*/ 116 w 272"/>
                      <a:gd name="T37" fmla="*/ 22 h 221"/>
                      <a:gd name="T38" fmla="*/ 131 w 272"/>
                      <a:gd name="T39" fmla="*/ 14 h 221"/>
                      <a:gd name="T40" fmla="*/ 115 w 272"/>
                      <a:gd name="T41" fmla="*/ 40 h 221"/>
                      <a:gd name="T42" fmla="*/ 135 w 272"/>
                      <a:gd name="T43" fmla="*/ 30 h 221"/>
                      <a:gd name="T44" fmla="*/ 121 w 272"/>
                      <a:gd name="T45" fmla="*/ 46 h 221"/>
                      <a:gd name="T46" fmla="*/ 136 w 272"/>
                      <a:gd name="T47" fmla="*/ 49 h 221"/>
                      <a:gd name="T48" fmla="*/ 115 w 272"/>
                      <a:gd name="T49" fmla="*/ 67 h 221"/>
                      <a:gd name="T50" fmla="*/ 134 w 272"/>
                      <a:gd name="T51" fmla="*/ 69 h 221"/>
                      <a:gd name="T52" fmla="*/ 110 w 272"/>
                      <a:gd name="T53" fmla="*/ 78 h 221"/>
                      <a:gd name="T54" fmla="*/ 112 w 272"/>
                      <a:gd name="T55" fmla="*/ 89 h 221"/>
                      <a:gd name="T56" fmla="*/ 88 w 272"/>
                      <a:gd name="T57" fmla="*/ 86 h 221"/>
                      <a:gd name="T58" fmla="*/ 102 w 272"/>
                      <a:gd name="T59" fmla="*/ 105 h 221"/>
                      <a:gd name="T60" fmla="*/ 76 w 272"/>
                      <a:gd name="T61" fmla="*/ 90 h 221"/>
                      <a:gd name="T62" fmla="*/ 82 w 272"/>
                      <a:gd name="T63" fmla="*/ 110 h 221"/>
                      <a:gd name="T64" fmla="*/ 63 w 272"/>
                      <a:gd name="T65" fmla="*/ 96 h 221"/>
                      <a:gd name="T66" fmla="*/ 67 w 272"/>
                      <a:gd name="T67" fmla="*/ 105 h 221"/>
                      <a:gd name="T68" fmla="*/ 56 w 272"/>
                      <a:gd name="T69" fmla="*/ 100 h 221"/>
                      <a:gd name="T70" fmla="*/ 49 w 272"/>
                      <a:gd name="T71" fmla="*/ 104 h 221"/>
                      <a:gd name="T72" fmla="*/ 55 w 272"/>
                      <a:gd name="T73" fmla="*/ 93 h 221"/>
                      <a:gd name="T74" fmla="*/ 35 w 272"/>
                      <a:gd name="T75" fmla="*/ 107 h 221"/>
                      <a:gd name="T76" fmla="*/ 44 w 272"/>
                      <a:gd name="T77" fmla="*/ 88 h 221"/>
                      <a:gd name="T78" fmla="*/ 8 w 272"/>
                      <a:gd name="T79" fmla="*/ 107 h 221"/>
                      <a:gd name="T80" fmla="*/ 34 w 272"/>
                      <a:gd name="T81" fmla="*/ 86 h 221"/>
                      <a:gd name="T82" fmla="*/ 0 w 272"/>
                      <a:gd name="T83" fmla="*/ 85 h 221"/>
                      <a:gd name="T84" fmla="*/ 36 w 272"/>
                      <a:gd name="T85" fmla="*/ 75 h 221"/>
                      <a:gd name="T86" fmla="*/ 24 w 272"/>
                      <a:gd name="T87" fmla="*/ 72 h 221"/>
                      <a:gd name="T88" fmla="*/ 45 w 272"/>
                      <a:gd name="T89" fmla="*/ 69 h 221"/>
                      <a:gd name="T90" fmla="*/ 26 w 272"/>
                      <a:gd name="T91" fmla="*/ 51 h 221"/>
                      <a:gd name="T92" fmla="*/ 47 w 272"/>
                      <a:gd name="T93" fmla="*/ 55 h 22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72" h="221">
                        <a:moveTo>
                          <a:pt x="93" y="110"/>
                        </a:moveTo>
                        <a:lnTo>
                          <a:pt x="77" y="94"/>
                        </a:lnTo>
                        <a:lnTo>
                          <a:pt x="87" y="89"/>
                        </a:lnTo>
                        <a:lnTo>
                          <a:pt x="65" y="67"/>
                        </a:lnTo>
                        <a:lnTo>
                          <a:pt x="95" y="77"/>
                        </a:lnTo>
                        <a:lnTo>
                          <a:pt x="82" y="21"/>
                        </a:lnTo>
                        <a:lnTo>
                          <a:pt x="112" y="80"/>
                        </a:lnTo>
                        <a:lnTo>
                          <a:pt x="112" y="63"/>
                        </a:lnTo>
                        <a:lnTo>
                          <a:pt x="127" y="75"/>
                        </a:lnTo>
                        <a:lnTo>
                          <a:pt x="129" y="65"/>
                        </a:lnTo>
                        <a:lnTo>
                          <a:pt x="134" y="72"/>
                        </a:lnTo>
                        <a:lnTo>
                          <a:pt x="135" y="45"/>
                        </a:lnTo>
                        <a:lnTo>
                          <a:pt x="154" y="72"/>
                        </a:lnTo>
                        <a:lnTo>
                          <a:pt x="189" y="0"/>
                        </a:lnTo>
                        <a:lnTo>
                          <a:pt x="185" y="30"/>
                        </a:lnTo>
                        <a:lnTo>
                          <a:pt x="199" y="15"/>
                        </a:lnTo>
                        <a:lnTo>
                          <a:pt x="185" y="68"/>
                        </a:lnTo>
                        <a:lnTo>
                          <a:pt x="244" y="47"/>
                        </a:lnTo>
                        <a:lnTo>
                          <a:pt x="232" y="45"/>
                        </a:lnTo>
                        <a:lnTo>
                          <a:pt x="262" y="28"/>
                        </a:lnTo>
                        <a:lnTo>
                          <a:pt x="229" y="80"/>
                        </a:lnTo>
                        <a:lnTo>
                          <a:pt x="269" y="60"/>
                        </a:lnTo>
                        <a:lnTo>
                          <a:pt x="241" y="92"/>
                        </a:lnTo>
                        <a:lnTo>
                          <a:pt x="272" y="99"/>
                        </a:lnTo>
                        <a:lnTo>
                          <a:pt x="229" y="134"/>
                        </a:lnTo>
                        <a:lnTo>
                          <a:pt x="267" y="139"/>
                        </a:lnTo>
                        <a:lnTo>
                          <a:pt x="219" y="157"/>
                        </a:lnTo>
                        <a:lnTo>
                          <a:pt x="224" y="179"/>
                        </a:lnTo>
                        <a:lnTo>
                          <a:pt x="175" y="172"/>
                        </a:lnTo>
                        <a:lnTo>
                          <a:pt x="204" y="211"/>
                        </a:lnTo>
                        <a:lnTo>
                          <a:pt x="152" y="181"/>
                        </a:lnTo>
                        <a:lnTo>
                          <a:pt x="164" y="221"/>
                        </a:lnTo>
                        <a:lnTo>
                          <a:pt x="125" y="192"/>
                        </a:lnTo>
                        <a:lnTo>
                          <a:pt x="134" y="211"/>
                        </a:lnTo>
                        <a:lnTo>
                          <a:pt x="112" y="201"/>
                        </a:lnTo>
                        <a:lnTo>
                          <a:pt x="98" y="209"/>
                        </a:lnTo>
                        <a:lnTo>
                          <a:pt x="109" y="186"/>
                        </a:lnTo>
                        <a:lnTo>
                          <a:pt x="70" y="214"/>
                        </a:lnTo>
                        <a:lnTo>
                          <a:pt x="87" y="177"/>
                        </a:lnTo>
                        <a:lnTo>
                          <a:pt x="15" y="214"/>
                        </a:lnTo>
                        <a:lnTo>
                          <a:pt x="67" y="172"/>
                        </a:lnTo>
                        <a:lnTo>
                          <a:pt x="0" y="171"/>
                        </a:lnTo>
                        <a:lnTo>
                          <a:pt x="72" y="151"/>
                        </a:lnTo>
                        <a:lnTo>
                          <a:pt x="47" y="144"/>
                        </a:lnTo>
                        <a:lnTo>
                          <a:pt x="90" y="139"/>
                        </a:lnTo>
                        <a:lnTo>
                          <a:pt x="52" y="102"/>
                        </a:lnTo>
                        <a:lnTo>
                          <a:pt x="93" y="110"/>
                        </a:lnTo>
                        <a:close/>
                      </a:path>
                    </a:pathLst>
                  </a:custGeom>
                  <a:solidFill>
                    <a:srgbClr val="FFF8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5" name="Group 61"/>
                <p:cNvGrpSpPr>
                  <a:grpSpLocks noChangeAspect="1"/>
                </p:cNvGrpSpPr>
                <p:nvPr/>
              </p:nvGrpSpPr>
              <p:grpSpPr bwMode="auto">
                <a:xfrm flipH="1">
                  <a:off x="3152" y="2251"/>
                  <a:ext cx="136" cy="135"/>
                  <a:chOff x="3312" y="2933"/>
                  <a:chExt cx="336" cy="331"/>
                </a:xfrm>
              </p:grpSpPr>
              <p:sp>
                <p:nvSpPr>
                  <p:cNvPr id="136" name="AutoShape 62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12" y="2933"/>
                    <a:ext cx="336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7" name="Freeform 63"/>
                  <p:cNvSpPr>
                    <a:spLocks/>
                  </p:cNvSpPr>
                  <p:nvPr/>
                </p:nvSpPr>
                <p:spPr bwMode="auto">
                  <a:xfrm>
                    <a:off x="3316" y="2936"/>
                    <a:ext cx="328" cy="325"/>
                  </a:xfrm>
                  <a:custGeom>
                    <a:avLst/>
                    <a:gdLst>
                      <a:gd name="T0" fmla="*/ 122 w 656"/>
                      <a:gd name="T1" fmla="*/ 213 h 648"/>
                      <a:gd name="T2" fmla="*/ 101 w 656"/>
                      <a:gd name="T3" fmla="*/ 224 h 648"/>
                      <a:gd name="T4" fmla="*/ 36 w 656"/>
                      <a:gd name="T5" fmla="*/ 262 h 648"/>
                      <a:gd name="T6" fmla="*/ 87 w 656"/>
                      <a:gd name="T7" fmla="*/ 218 h 648"/>
                      <a:gd name="T8" fmla="*/ 74 w 656"/>
                      <a:gd name="T9" fmla="*/ 208 h 648"/>
                      <a:gd name="T10" fmla="*/ 69 w 656"/>
                      <a:gd name="T11" fmla="*/ 198 h 648"/>
                      <a:gd name="T12" fmla="*/ 57 w 656"/>
                      <a:gd name="T13" fmla="*/ 189 h 648"/>
                      <a:gd name="T14" fmla="*/ 20 w 656"/>
                      <a:gd name="T15" fmla="*/ 186 h 648"/>
                      <a:gd name="T16" fmla="*/ 51 w 656"/>
                      <a:gd name="T17" fmla="*/ 176 h 648"/>
                      <a:gd name="T18" fmla="*/ 90 w 656"/>
                      <a:gd name="T19" fmla="*/ 164 h 648"/>
                      <a:gd name="T20" fmla="*/ 107 w 656"/>
                      <a:gd name="T21" fmla="*/ 155 h 648"/>
                      <a:gd name="T22" fmla="*/ 97 w 656"/>
                      <a:gd name="T23" fmla="*/ 138 h 648"/>
                      <a:gd name="T24" fmla="*/ 81 w 656"/>
                      <a:gd name="T25" fmla="*/ 131 h 648"/>
                      <a:gd name="T26" fmla="*/ 37 w 656"/>
                      <a:gd name="T27" fmla="*/ 94 h 648"/>
                      <a:gd name="T28" fmla="*/ 36 w 656"/>
                      <a:gd name="T29" fmla="*/ 88 h 648"/>
                      <a:gd name="T30" fmla="*/ 90 w 656"/>
                      <a:gd name="T31" fmla="*/ 122 h 648"/>
                      <a:gd name="T32" fmla="*/ 98 w 656"/>
                      <a:gd name="T33" fmla="*/ 133 h 648"/>
                      <a:gd name="T34" fmla="*/ 112 w 656"/>
                      <a:gd name="T35" fmla="*/ 133 h 648"/>
                      <a:gd name="T36" fmla="*/ 119 w 656"/>
                      <a:gd name="T37" fmla="*/ 120 h 648"/>
                      <a:gd name="T38" fmla="*/ 120 w 656"/>
                      <a:gd name="T39" fmla="*/ 104 h 648"/>
                      <a:gd name="T40" fmla="*/ 99 w 656"/>
                      <a:gd name="T41" fmla="*/ 60 h 648"/>
                      <a:gd name="T42" fmla="*/ 115 w 656"/>
                      <a:gd name="T43" fmla="*/ 81 h 648"/>
                      <a:gd name="T44" fmla="*/ 127 w 656"/>
                      <a:gd name="T45" fmla="*/ 88 h 648"/>
                      <a:gd name="T46" fmla="*/ 142 w 656"/>
                      <a:gd name="T47" fmla="*/ 118 h 648"/>
                      <a:gd name="T48" fmla="*/ 145 w 656"/>
                      <a:gd name="T49" fmla="*/ 91 h 648"/>
                      <a:gd name="T50" fmla="*/ 158 w 656"/>
                      <a:gd name="T51" fmla="*/ 98 h 648"/>
                      <a:gd name="T52" fmla="*/ 166 w 656"/>
                      <a:gd name="T53" fmla="*/ 85 h 648"/>
                      <a:gd name="T54" fmla="*/ 183 w 656"/>
                      <a:gd name="T55" fmla="*/ 70 h 648"/>
                      <a:gd name="T56" fmla="*/ 229 w 656"/>
                      <a:gd name="T57" fmla="*/ 35 h 648"/>
                      <a:gd name="T58" fmla="*/ 204 w 656"/>
                      <a:gd name="T59" fmla="*/ 82 h 648"/>
                      <a:gd name="T60" fmla="*/ 188 w 656"/>
                      <a:gd name="T61" fmla="*/ 115 h 648"/>
                      <a:gd name="T62" fmla="*/ 211 w 656"/>
                      <a:gd name="T63" fmla="*/ 96 h 648"/>
                      <a:gd name="T64" fmla="*/ 261 w 656"/>
                      <a:gd name="T65" fmla="*/ 59 h 648"/>
                      <a:gd name="T66" fmla="*/ 223 w 656"/>
                      <a:gd name="T67" fmla="*/ 107 h 648"/>
                      <a:gd name="T68" fmla="*/ 292 w 656"/>
                      <a:gd name="T69" fmla="*/ 67 h 648"/>
                      <a:gd name="T70" fmla="*/ 231 w 656"/>
                      <a:gd name="T71" fmla="*/ 128 h 648"/>
                      <a:gd name="T72" fmla="*/ 307 w 656"/>
                      <a:gd name="T73" fmla="*/ 107 h 648"/>
                      <a:gd name="T74" fmla="*/ 275 w 656"/>
                      <a:gd name="T75" fmla="*/ 122 h 648"/>
                      <a:gd name="T76" fmla="*/ 275 w 656"/>
                      <a:gd name="T77" fmla="*/ 133 h 648"/>
                      <a:gd name="T78" fmla="*/ 257 w 656"/>
                      <a:gd name="T79" fmla="*/ 138 h 648"/>
                      <a:gd name="T80" fmla="*/ 220 w 656"/>
                      <a:gd name="T81" fmla="*/ 150 h 648"/>
                      <a:gd name="T82" fmla="*/ 241 w 656"/>
                      <a:gd name="T83" fmla="*/ 163 h 648"/>
                      <a:gd name="T84" fmla="*/ 321 w 656"/>
                      <a:gd name="T85" fmla="*/ 172 h 648"/>
                      <a:gd name="T86" fmla="*/ 270 w 656"/>
                      <a:gd name="T87" fmla="*/ 174 h 648"/>
                      <a:gd name="T88" fmla="*/ 260 w 656"/>
                      <a:gd name="T89" fmla="*/ 181 h 648"/>
                      <a:gd name="T90" fmla="*/ 230 w 656"/>
                      <a:gd name="T91" fmla="*/ 175 h 648"/>
                      <a:gd name="T92" fmla="*/ 209 w 656"/>
                      <a:gd name="T93" fmla="*/ 174 h 648"/>
                      <a:gd name="T94" fmla="*/ 214 w 656"/>
                      <a:gd name="T95" fmla="*/ 189 h 648"/>
                      <a:gd name="T96" fmla="*/ 209 w 656"/>
                      <a:gd name="T97" fmla="*/ 199 h 648"/>
                      <a:gd name="T98" fmla="*/ 206 w 656"/>
                      <a:gd name="T99" fmla="*/ 208 h 648"/>
                      <a:gd name="T100" fmla="*/ 190 w 656"/>
                      <a:gd name="T101" fmla="*/ 206 h 648"/>
                      <a:gd name="T102" fmla="*/ 187 w 656"/>
                      <a:gd name="T103" fmla="*/ 213 h 648"/>
                      <a:gd name="T104" fmla="*/ 174 w 656"/>
                      <a:gd name="T105" fmla="*/ 200 h 648"/>
                      <a:gd name="T106" fmla="*/ 200 w 656"/>
                      <a:gd name="T107" fmla="*/ 278 h 648"/>
                      <a:gd name="T108" fmla="*/ 158 w 656"/>
                      <a:gd name="T109" fmla="*/ 208 h 648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656" h="648">
                        <a:moveTo>
                          <a:pt x="268" y="407"/>
                        </a:moveTo>
                        <a:lnTo>
                          <a:pt x="256" y="427"/>
                        </a:lnTo>
                        <a:lnTo>
                          <a:pt x="246" y="449"/>
                        </a:lnTo>
                        <a:lnTo>
                          <a:pt x="244" y="440"/>
                        </a:lnTo>
                        <a:lnTo>
                          <a:pt x="244" y="424"/>
                        </a:lnTo>
                        <a:lnTo>
                          <a:pt x="224" y="447"/>
                        </a:lnTo>
                        <a:lnTo>
                          <a:pt x="204" y="471"/>
                        </a:lnTo>
                        <a:lnTo>
                          <a:pt x="211" y="451"/>
                        </a:lnTo>
                        <a:lnTo>
                          <a:pt x="218" y="430"/>
                        </a:lnTo>
                        <a:lnTo>
                          <a:pt x="201" y="446"/>
                        </a:lnTo>
                        <a:lnTo>
                          <a:pt x="183" y="457"/>
                        </a:lnTo>
                        <a:lnTo>
                          <a:pt x="164" y="469"/>
                        </a:lnTo>
                        <a:lnTo>
                          <a:pt x="146" y="479"/>
                        </a:lnTo>
                        <a:lnTo>
                          <a:pt x="109" y="499"/>
                        </a:lnTo>
                        <a:lnTo>
                          <a:pt x="71" y="523"/>
                        </a:lnTo>
                        <a:lnTo>
                          <a:pt x="104" y="494"/>
                        </a:lnTo>
                        <a:lnTo>
                          <a:pt x="136" y="469"/>
                        </a:lnTo>
                        <a:lnTo>
                          <a:pt x="151" y="457"/>
                        </a:lnTo>
                        <a:lnTo>
                          <a:pt x="164" y="446"/>
                        </a:lnTo>
                        <a:lnTo>
                          <a:pt x="173" y="435"/>
                        </a:lnTo>
                        <a:lnTo>
                          <a:pt x="179" y="425"/>
                        </a:lnTo>
                        <a:lnTo>
                          <a:pt x="171" y="424"/>
                        </a:lnTo>
                        <a:lnTo>
                          <a:pt x="157" y="420"/>
                        </a:lnTo>
                        <a:lnTo>
                          <a:pt x="151" y="419"/>
                        </a:lnTo>
                        <a:lnTo>
                          <a:pt x="147" y="414"/>
                        </a:lnTo>
                        <a:lnTo>
                          <a:pt x="146" y="410"/>
                        </a:lnTo>
                        <a:lnTo>
                          <a:pt x="146" y="407"/>
                        </a:lnTo>
                        <a:lnTo>
                          <a:pt x="147" y="402"/>
                        </a:lnTo>
                        <a:lnTo>
                          <a:pt x="151" y="397"/>
                        </a:lnTo>
                        <a:lnTo>
                          <a:pt x="137" y="395"/>
                        </a:lnTo>
                        <a:lnTo>
                          <a:pt x="127" y="392"/>
                        </a:lnTo>
                        <a:lnTo>
                          <a:pt x="121" y="390"/>
                        </a:lnTo>
                        <a:lnTo>
                          <a:pt x="117" y="385"/>
                        </a:lnTo>
                        <a:lnTo>
                          <a:pt x="114" y="382"/>
                        </a:lnTo>
                        <a:lnTo>
                          <a:pt x="114" y="377"/>
                        </a:lnTo>
                        <a:lnTo>
                          <a:pt x="114" y="372"/>
                        </a:lnTo>
                        <a:lnTo>
                          <a:pt x="116" y="368"/>
                        </a:lnTo>
                        <a:lnTo>
                          <a:pt x="101" y="368"/>
                        </a:lnTo>
                        <a:lnTo>
                          <a:pt x="74" y="368"/>
                        </a:lnTo>
                        <a:lnTo>
                          <a:pt x="40" y="370"/>
                        </a:lnTo>
                        <a:lnTo>
                          <a:pt x="0" y="372"/>
                        </a:lnTo>
                        <a:lnTo>
                          <a:pt x="19" y="365"/>
                        </a:lnTo>
                        <a:lnTo>
                          <a:pt x="42" y="358"/>
                        </a:lnTo>
                        <a:lnTo>
                          <a:pt x="71" y="355"/>
                        </a:lnTo>
                        <a:lnTo>
                          <a:pt x="101" y="350"/>
                        </a:lnTo>
                        <a:lnTo>
                          <a:pt x="131" y="347"/>
                        </a:lnTo>
                        <a:lnTo>
                          <a:pt x="157" y="345"/>
                        </a:lnTo>
                        <a:lnTo>
                          <a:pt x="181" y="342"/>
                        </a:lnTo>
                        <a:lnTo>
                          <a:pt x="198" y="337"/>
                        </a:lnTo>
                        <a:lnTo>
                          <a:pt x="179" y="327"/>
                        </a:lnTo>
                        <a:lnTo>
                          <a:pt x="159" y="320"/>
                        </a:lnTo>
                        <a:lnTo>
                          <a:pt x="173" y="316"/>
                        </a:lnTo>
                        <a:lnTo>
                          <a:pt x="184" y="313"/>
                        </a:lnTo>
                        <a:lnTo>
                          <a:pt x="198" y="311"/>
                        </a:lnTo>
                        <a:lnTo>
                          <a:pt x="213" y="310"/>
                        </a:lnTo>
                        <a:lnTo>
                          <a:pt x="188" y="286"/>
                        </a:lnTo>
                        <a:lnTo>
                          <a:pt x="173" y="276"/>
                        </a:lnTo>
                        <a:lnTo>
                          <a:pt x="196" y="283"/>
                        </a:lnTo>
                        <a:lnTo>
                          <a:pt x="193" y="275"/>
                        </a:lnTo>
                        <a:lnTo>
                          <a:pt x="188" y="268"/>
                        </a:lnTo>
                        <a:lnTo>
                          <a:pt x="181" y="265"/>
                        </a:lnTo>
                        <a:lnTo>
                          <a:pt x="174" y="261"/>
                        </a:lnTo>
                        <a:lnTo>
                          <a:pt x="168" y="259"/>
                        </a:lnTo>
                        <a:lnTo>
                          <a:pt x="161" y="261"/>
                        </a:lnTo>
                        <a:lnTo>
                          <a:pt x="154" y="263"/>
                        </a:lnTo>
                        <a:lnTo>
                          <a:pt x="147" y="268"/>
                        </a:lnTo>
                        <a:lnTo>
                          <a:pt x="114" y="228"/>
                        </a:lnTo>
                        <a:lnTo>
                          <a:pt x="87" y="197"/>
                        </a:lnTo>
                        <a:lnTo>
                          <a:pt x="74" y="187"/>
                        </a:lnTo>
                        <a:lnTo>
                          <a:pt x="62" y="177"/>
                        </a:lnTo>
                        <a:lnTo>
                          <a:pt x="49" y="167"/>
                        </a:lnTo>
                        <a:lnTo>
                          <a:pt x="35" y="159"/>
                        </a:lnTo>
                        <a:lnTo>
                          <a:pt x="54" y="166"/>
                        </a:lnTo>
                        <a:lnTo>
                          <a:pt x="72" y="176"/>
                        </a:lnTo>
                        <a:lnTo>
                          <a:pt x="91" y="187"/>
                        </a:lnTo>
                        <a:lnTo>
                          <a:pt x="109" y="199"/>
                        </a:lnTo>
                        <a:lnTo>
                          <a:pt x="146" y="223"/>
                        </a:lnTo>
                        <a:lnTo>
                          <a:pt x="181" y="241"/>
                        </a:lnTo>
                        <a:lnTo>
                          <a:pt x="179" y="244"/>
                        </a:lnTo>
                        <a:lnTo>
                          <a:pt x="181" y="248"/>
                        </a:lnTo>
                        <a:lnTo>
                          <a:pt x="181" y="251"/>
                        </a:lnTo>
                        <a:lnTo>
                          <a:pt x="183" y="254"/>
                        </a:lnTo>
                        <a:lnTo>
                          <a:pt x="189" y="259"/>
                        </a:lnTo>
                        <a:lnTo>
                          <a:pt x="196" y="265"/>
                        </a:lnTo>
                        <a:lnTo>
                          <a:pt x="206" y="270"/>
                        </a:lnTo>
                        <a:lnTo>
                          <a:pt x="214" y="271"/>
                        </a:lnTo>
                        <a:lnTo>
                          <a:pt x="223" y="273"/>
                        </a:lnTo>
                        <a:lnTo>
                          <a:pt x="229" y="273"/>
                        </a:lnTo>
                        <a:lnTo>
                          <a:pt x="224" y="265"/>
                        </a:lnTo>
                        <a:lnTo>
                          <a:pt x="213" y="244"/>
                        </a:lnTo>
                        <a:lnTo>
                          <a:pt x="201" y="224"/>
                        </a:lnTo>
                        <a:lnTo>
                          <a:pt x="196" y="218"/>
                        </a:lnTo>
                        <a:lnTo>
                          <a:pt x="216" y="229"/>
                        </a:lnTo>
                        <a:lnTo>
                          <a:pt x="238" y="239"/>
                        </a:lnTo>
                        <a:lnTo>
                          <a:pt x="223" y="204"/>
                        </a:lnTo>
                        <a:lnTo>
                          <a:pt x="216" y="189"/>
                        </a:lnTo>
                        <a:lnTo>
                          <a:pt x="221" y="196"/>
                        </a:lnTo>
                        <a:lnTo>
                          <a:pt x="244" y="223"/>
                        </a:lnTo>
                        <a:lnTo>
                          <a:pt x="239" y="208"/>
                        </a:lnTo>
                        <a:lnTo>
                          <a:pt x="233" y="191"/>
                        </a:lnTo>
                        <a:lnTo>
                          <a:pt x="224" y="174"/>
                        </a:lnTo>
                        <a:lnTo>
                          <a:pt x="214" y="156"/>
                        </a:lnTo>
                        <a:lnTo>
                          <a:pt x="206" y="137"/>
                        </a:lnTo>
                        <a:lnTo>
                          <a:pt x="198" y="119"/>
                        </a:lnTo>
                        <a:lnTo>
                          <a:pt x="194" y="100"/>
                        </a:lnTo>
                        <a:lnTo>
                          <a:pt x="193" y="82"/>
                        </a:lnTo>
                        <a:lnTo>
                          <a:pt x="201" y="102"/>
                        </a:lnTo>
                        <a:lnTo>
                          <a:pt x="219" y="142"/>
                        </a:lnTo>
                        <a:lnTo>
                          <a:pt x="229" y="162"/>
                        </a:lnTo>
                        <a:lnTo>
                          <a:pt x="239" y="176"/>
                        </a:lnTo>
                        <a:lnTo>
                          <a:pt x="243" y="179"/>
                        </a:lnTo>
                        <a:lnTo>
                          <a:pt x="248" y="181"/>
                        </a:lnTo>
                        <a:lnTo>
                          <a:pt x="251" y="181"/>
                        </a:lnTo>
                        <a:lnTo>
                          <a:pt x="253" y="176"/>
                        </a:lnTo>
                        <a:lnTo>
                          <a:pt x="258" y="187"/>
                        </a:lnTo>
                        <a:lnTo>
                          <a:pt x="264" y="202"/>
                        </a:lnTo>
                        <a:lnTo>
                          <a:pt x="269" y="219"/>
                        </a:lnTo>
                        <a:lnTo>
                          <a:pt x="276" y="234"/>
                        </a:lnTo>
                        <a:lnTo>
                          <a:pt x="283" y="236"/>
                        </a:lnTo>
                        <a:lnTo>
                          <a:pt x="288" y="238"/>
                        </a:lnTo>
                        <a:lnTo>
                          <a:pt x="290" y="226"/>
                        </a:lnTo>
                        <a:lnTo>
                          <a:pt x="288" y="211"/>
                        </a:lnTo>
                        <a:lnTo>
                          <a:pt x="288" y="196"/>
                        </a:lnTo>
                        <a:lnTo>
                          <a:pt x="290" y="182"/>
                        </a:lnTo>
                        <a:lnTo>
                          <a:pt x="296" y="197"/>
                        </a:lnTo>
                        <a:lnTo>
                          <a:pt x="305" y="216"/>
                        </a:lnTo>
                        <a:lnTo>
                          <a:pt x="310" y="211"/>
                        </a:lnTo>
                        <a:lnTo>
                          <a:pt x="313" y="204"/>
                        </a:lnTo>
                        <a:lnTo>
                          <a:pt x="315" y="196"/>
                        </a:lnTo>
                        <a:lnTo>
                          <a:pt x="316" y="189"/>
                        </a:lnTo>
                        <a:lnTo>
                          <a:pt x="323" y="166"/>
                        </a:lnTo>
                        <a:lnTo>
                          <a:pt x="330" y="139"/>
                        </a:lnTo>
                        <a:lnTo>
                          <a:pt x="330" y="152"/>
                        </a:lnTo>
                        <a:lnTo>
                          <a:pt x="331" y="169"/>
                        </a:lnTo>
                        <a:lnTo>
                          <a:pt x="333" y="184"/>
                        </a:lnTo>
                        <a:lnTo>
                          <a:pt x="338" y="197"/>
                        </a:lnTo>
                        <a:lnTo>
                          <a:pt x="346" y="182"/>
                        </a:lnTo>
                        <a:lnTo>
                          <a:pt x="356" y="161"/>
                        </a:lnTo>
                        <a:lnTo>
                          <a:pt x="366" y="139"/>
                        </a:lnTo>
                        <a:lnTo>
                          <a:pt x="371" y="127"/>
                        </a:lnTo>
                        <a:lnTo>
                          <a:pt x="375" y="144"/>
                        </a:lnTo>
                        <a:lnTo>
                          <a:pt x="380" y="161"/>
                        </a:lnTo>
                        <a:lnTo>
                          <a:pt x="412" y="125"/>
                        </a:lnTo>
                        <a:lnTo>
                          <a:pt x="457" y="70"/>
                        </a:lnTo>
                        <a:lnTo>
                          <a:pt x="493" y="21"/>
                        </a:lnTo>
                        <a:lnTo>
                          <a:pt x="510" y="0"/>
                        </a:lnTo>
                        <a:lnTo>
                          <a:pt x="478" y="52"/>
                        </a:lnTo>
                        <a:lnTo>
                          <a:pt x="445" y="107"/>
                        </a:lnTo>
                        <a:lnTo>
                          <a:pt x="408" y="164"/>
                        </a:lnTo>
                        <a:lnTo>
                          <a:pt x="371" y="218"/>
                        </a:lnTo>
                        <a:lnTo>
                          <a:pt x="370" y="224"/>
                        </a:lnTo>
                        <a:lnTo>
                          <a:pt x="371" y="228"/>
                        </a:lnTo>
                        <a:lnTo>
                          <a:pt x="371" y="229"/>
                        </a:lnTo>
                        <a:lnTo>
                          <a:pt x="375" y="229"/>
                        </a:lnTo>
                        <a:lnTo>
                          <a:pt x="381" y="226"/>
                        </a:lnTo>
                        <a:lnTo>
                          <a:pt x="392" y="219"/>
                        </a:lnTo>
                        <a:lnTo>
                          <a:pt x="410" y="196"/>
                        </a:lnTo>
                        <a:lnTo>
                          <a:pt x="427" y="172"/>
                        </a:lnTo>
                        <a:lnTo>
                          <a:pt x="422" y="191"/>
                        </a:lnTo>
                        <a:lnTo>
                          <a:pt x="413" y="211"/>
                        </a:lnTo>
                        <a:lnTo>
                          <a:pt x="442" y="189"/>
                        </a:lnTo>
                        <a:lnTo>
                          <a:pt x="470" y="167"/>
                        </a:lnTo>
                        <a:lnTo>
                          <a:pt x="497" y="144"/>
                        </a:lnTo>
                        <a:lnTo>
                          <a:pt x="522" y="117"/>
                        </a:lnTo>
                        <a:lnTo>
                          <a:pt x="505" y="142"/>
                        </a:lnTo>
                        <a:lnTo>
                          <a:pt x="480" y="169"/>
                        </a:lnTo>
                        <a:lnTo>
                          <a:pt x="468" y="184"/>
                        </a:lnTo>
                        <a:lnTo>
                          <a:pt x="457" y="199"/>
                        </a:lnTo>
                        <a:lnTo>
                          <a:pt x="445" y="213"/>
                        </a:lnTo>
                        <a:lnTo>
                          <a:pt x="437" y="228"/>
                        </a:lnTo>
                        <a:lnTo>
                          <a:pt x="472" y="206"/>
                        </a:lnTo>
                        <a:lnTo>
                          <a:pt x="509" y="182"/>
                        </a:lnTo>
                        <a:lnTo>
                          <a:pt x="547" y="157"/>
                        </a:lnTo>
                        <a:lnTo>
                          <a:pt x="584" y="134"/>
                        </a:lnTo>
                        <a:lnTo>
                          <a:pt x="544" y="171"/>
                        </a:lnTo>
                        <a:lnTo>
                          <a:pt x="505" y="206"/>
                        </a:lnTo>
                        <a:lnTo>
                          <a:pt x="468" y="236"/>
                        </a:lnTo>
                        <a:lnTo>
                          <a:pt x="440" y="259"/>
                        </a:lnTo>
                        <a:lnTo>
                          <a:pt x="462" y="256"/>
                        </a:lnTo>
                        <a:lnTo>
                          <a:pt x="488" y="249"/>
                        </a:lnTo>
                        <a:lnTo>
                          <a:pt x="520" y="241"/>
                        </a:lnTo>
                        <a:lnTo>
                          <a:pt x="552" y="231"/>
                        </a:lnTo>
                        <a:lnTo>
                          <a:pt x="585" y="223"/>
                        </a:lnTo>
                        <a:lnTo>
                          <a:pt x="614" y="214"/>
                        </a:lnTo>
                        <a:lnTo>
                          <a:pt x="639" y="208"/>
                        </a:lnTo>
                        <a:lnTo>
                          <a:pt x="656" y="208"/>
                        </a:lnTo>
                        <a:lnTo>
                          <a:pt x="617" y="219"/>
                        </a:lnTo>
                        <a:lnTo>
                          <a:pt x="582" y="231"/>
                        </a:lnTo>
                        <a:lnTo>
                          <a:pt x="550" y="244"/>
                        </a:lnTo>
                        <a:lnTo>
                          <a:pt x="524" y="256"/>
                        </a:lnTo>
                        <a:lnTo>
                          <a:pt x="527" y="259"/>
                        </a:lnTo>
                        <a:lnTo>
                          <a:pt x="534" y="263"/>
                        </a:lnTo>
                        <a:lnTo>
                          <a:pt x="540" y="265"/>
                        </a:lnTo>
                        <a:lnTo>
                          <a:pt x="549" y="266"/>
                        </a:lnTo>
                        <a:lnTo>
                          <a:pt x="565" y="268"/>
                        </a:lnTo>
                        <a:lnTo>
                          <a:pt x="574" y="271"/>
                        </a:lnTo>
                        <a:lnTo>
                          <a:pt x="552" y="273"/>
                        </a:lnTo>
                        <a:lnTo>
                          <a:pt x="532" y="275"/>
                        </a:lnTo>
                        <a:lnTo>
                          <a:pt x="514" y="276"/>
                        </a:lnTo>
                        <a:lnTo>
                          <a:pt x="497" y="280"/>
                        </a:lnTo>
                        <a:lnTo>
                          <a:pt x="482" y="285"/>
                        </a:lnTo>
                        <a:lnTo>
                          <a:pt x="467" y="290"/>
                        </a:lnTo>
                        <a:lnTo>
                          <a:pt x="453" y="295"/>
                        </a:lnTo>
                        <a:lnTo>
                          <a:pt x="440" y="300"/>
                        </a:lnTo>
                        <a:lnTo>
                          <a:pt x="478" y="305"/>
                        </a:lnTo>
                        <a:lnTo>
                          <a:pt x="495" y="305"/>
                        </a:lnTo>
                        <a:lnTo>
                          <a:pt x="490" y="308"/>
                        </a:lnTo>
                        <a:lnTo>
                          <a:pt x="463" y="320"/>
                        </a:lnTo>
                        <a:lnTo>
                          <a:pt x="482" y="325"/>
                        </a:lnTo>
                        <a:lnTo>
                          <a:pt x="504" y="328"/>
                        </a:lnTo>
                        <a:lnTo>
                          <a:pt x="529" y="332"/>
                        </a:lnTo>
                        <a:lnTo>
                          <a:pt x="555" y="335"/>
                        </a:lnTo>
                        <a:lnTo>
                          <a:pt x="604" y="338"/>
                        </a:lnTo>
                        <a:lnTo>
                          <a:pt x="641" y="342"/>
                        </a:lnTo>
                        <a:lnTo>
                          <a:pt x="632" y="343"/>
                        </a:lnTo>
                        <a:lnTo>
                          <a:pt x="619" y="345"/>
                        </a:lnTo>
                        <a:lnTo>
                          <a:pt x="600" y="347"/>
                        </a:lnTo>
                        <a:lnTo>
                          <a:pt x="579" y="347"/>
                        </a:lnTo>
                        <a:lnTo>
                          <a:pt x="540" y="347"/>
                        </a:lnTo>
                        <a:lnTo>
                          <a:pt x="519" y="347"/>
                        </a:lnTo>
                        <a:lnTo>
                          <a:pt x="530" y="358"/>
                        </a:lnTo>
                        <a:lnTo>
                          <a:pt x="542" y="372"/>
                        </a:lnTo>
                        <a:lnTo>
                          <a:pt x="532" y="368"/>
                        </a:lnTo>
                        <a:lnTo>
                          <a:pt x="519" y="360"/>
                        </a:lnTo>
                        <a:lnTo>
                          <a:pt x="507" y="353"/>
                        </a:lnTo>
                        <a:lnTo>
                          <a:pt x="499" y="347"/>
                        </a:lnTo>
                        <a:lnTo>
                          <a:pt x="485" y="350"/>
                        </a:lnTo>
                        <a:lnTo>
                          <a:pt x="472" y="350"/>
                        </a:lnTo>
                        <a:lnTo>
                          <a:pt x="460" y="348"/>
                        </a:lnTo>
                        <a:lnTo>
                          <a:pt x="450" y="345"/>
                        </a:lnTo>
                        <a:lnTo>
                          <a:pt x="440" y="343"/>
                        </a:lnTo>
                        <a:lnTo>
                          <a:pt x="428" y="343"/>
                        </a:lnTo>
                        <a:lnTo>
                          <a:pt x="423" y="345"/>
                        </a:lnTo>
                        <a:lnTo>
                          <a:pt x="418" y="347"/>
                        </a:lnTo>
                        <a:lnTo>
                          <a:pt x="412" y="352"/>
                        </a:lnTo>
                        <a:lnTo>
                          <a:pt x="405" y="355"/>
                        </a:lnTo>
                        <a:lnTo>
                          <a:pt x="435" y="375"/>
                        </a:lnTo>
                        <a:lnTo>
                          <a:pt x="442" y="380"/>
                        </a:lnTo>
                        <a:lnTo>
                          <a:pt x="428" y="377"/>
                        </a:lnTo>
                        <a:lnTo>
                          <a:pt x="403" y="377"/>
                        </a:lnTo>
                        <a:lnTo>
                          <a:pt x="407" y="382"/>
                        </a:lnTo>
                        <a:lnTo>
                          <a:pt x="408" y="387"/>
                        </a:lnTo>
                        <a:lnTo>
                          <a:pt x="412" y="394"/>
                        </a:lnTo>
                        <a:lnTo>
                          <a:pt x="417" y="397"/>
                        </a:lnTo>
                        <a:lnTo>
                          <a:pt x="433" y="419"/>
                        </a:lnTo>
                        <a:lnTo>
                          <a:pt x="457" y="442"/>
                        </a:lnTo>
                        <a:lnTo>
                          <a:pt x="442" y="432"/>
                        </a:lnTo>
                        <a:lnTo>
                          <a:pt x="427" y="422"/>
                        </a:lnTo>
                        <a:lnTo>
                          <a:pt x="412" y="415"/>
                        </a:lnTo>
                        <a:lnTo>
                          <a:pt x="398" y="410"/>
                        </a:lnTo>
                        <a:lnTo>
                          <a:pt x="393" y="409"/>
                        </a:lnTo>
                        <a:lnTo>
                          <a:pt x="388" y="409"/>
                        </a:lnTo>
                        <a:lnTo>
                          <a:pt x="383" y="409"/>
                        </a:lnTo>
                        <a:lnTo>
                          <a:pt x="380" y="410"/>
                        </a:lnTo>
                        <a:lnTo>
                          <a:pt x="378" y="414"/>
                        </a:lnTo>
                        <a:lnTo>
                          <a:pt x="376" y="419"/>
                        </a:lnTo>
                        <a:lnTo>
                          <a:pt x="378" y="424"/>
                        </a:lnTo>
                        <a:lnTo>
                          <a:pt x="380" y="432"/>
                        </a:lnTo>
                        <a:lnTo>
                          <a:pt x="373" y="424"/>
                        </a:lnTo>
                        <a:lnTo>
                          <a:pt x="365" y="412"/>
                        </a:lnTo>
                        <a:lnTo>
                          <a:pt x="360" y="405"/>
                        </a:lnTo>
                        <a:lnTo>
                          <a:pt x="355" y="402"/>
                        </a:lnTo>
                        <a:lnTo>
                          <a:pt x="350" y="399"/>
                        </a:lnTo>
                        <a:lnTo>
                          <a:pt x="348" y="399"/>
                        </a:lnTo>
                        <a:lnTo>
                          <a:pt x="351" y="420"/>
                        </a:lnTo>
                        <a:lnTo>
                          <a:pt x="358" y="447"/>
                        </a:lnTo>
                        <a:lnTo>
                          <a:pt x="368" y="476"/>
                        </a:lnTo>
                        <a:lnTo>
                          <a:pt x="378" y="504"/>
                        </a:lnTo>
                        <a:lnTo>
                          <a:pt x="400" y="554"/>
                        </a:lnTo>
                        <a:lnTo>
                          <a:pt x="413" y="586"/>
                        </a:lnTo>
                        <a:lnTo>
                          <a:pt x="388" y="548"/>
                        </a:lnTo>
                        <a:lnTo>
                          <a:pt x="363" y="504"/>
                        </a:lnTo>
                        <a:lnTo>
                          <a:pt x="340" y="461"/>
                        </a:lnTo>
                        <a:lnTo>
                          <a:pt x="315" y="415"/>
                        </a:lnTo>
                        <a:lnTo>
                          <a:pt x="325" y="511"/>
                        </a:lnTo>
                        <a:lnTo>
                          <a:pt x="285" y="409"/>
                        </a:lnTo>
                        <a:lnTo>
                          <a:pt x="264" y="648"/>
                        </a:lnTo>
                        <a:lnTo>
                          <a:pt x="268" y="407"/>
                        </a:lnTo>
                        <a:close/>
                      </a:path>
                    </a:pathLst>
                  </a:custGeom>
                  <a:solidFill>
                    <a:srgbClr val="DA25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38" name="Freeform 64"/>
                  <p:cNvSpPr>
                    <a:spLocks/>
                  </p:cNvSpPr>
                  <p:nvPr/>
                </p:nvSpPr>
                <p:spPr bwMode="auto">
                  <a:xfrm>
                    <a:off x="3399" y="3027"/>
                    <a:ext cx="136" cy="110"/>
                  </a:xfrm>
                  <a:custGeom>
                    <a:avLst/>
                    <a:gdLst>
                      <a:gd name="T0" fmla="*/ 47 w 272"/>
                      <a:gd name="T1" fmla="*/ 55 h 221"/>
                      <a:gd name="T2" fmla="*/ 39 w 272"/>
                      <a:gd name="T3" fmla="*/ 47 h 221"/>
                      <a:gd name="T4" fmla="*/ 44 w 272"/>
                      <a:gd name="T5" fmla="*/ 44 h 221"/>
                      <a:gd name="T6" fmla="*/ 33 w 272"/>
                      <a:gd name="T7" fmla="*/ 33 h 221"/>
                      <a:gd name="T8" fmla="*/ 48 w 272"/>
                      <a:gd name="T9" fmla="*/ 38 h 221"/>
                      <a:gd name="T10" fmla="*/ 41 w 272"/>
                      <a:gd name="T11" fmla="*/ 10 h 221"/>
                      <a:gd name="T12" fmla="*/ 56 w 272"/>
                      <a:gd name="T13" fmla="*/ 40 h 221"/>
                      <a:gd name="T14" fmla="*/ 56 w 272"/>
                      <a:gd name="T15" fmla="*/ 31 h 221"/>
                      <a:gd name="T16" fmla="*/ 64 w 272"/>
                      <a:gd name="T17" fmla="*/ 37 h 221"/>
                      <a:gd name="T18" fmla="*/ 65 w 272"/>
                      <a:gd name="T19" fmla="*/ 32 h 221"/>
                      <a:gd name="T20" fmla="*/ 67 w 272"/>
                      <a:gd name="T21" fmla="*/ 36 h 221"/>
                      <a:gd name="T22" fmla="*/ 68 w 272"/>
                      <a:gd name="T23" fmla="*/ 22 h 221"/>
                      <a:gd name="T24" fmla="*/ 77 w 272"/>
                      <a:gd name="T25" fmla="*/ 36 h 221"/>
                      <a:gd name="T26" fmla="*/ 95 w 272"/>
                      <a:gd name="T27" fmla="*/ 0 h 221"/>
                      <a:gd name="T28" fmla="*/ 93 w 272"/>
                      <a:gd name="T29" fmla="*/ 15 h 221"/>
                      <a:gd name="T30" fmla="*/ 100 w 272"/>
                      <a:gd name="T31" fmla="*/ 7 h 221"/>
                      <a:gd name="T32" fmla="*/ 93 w 272"/>
                      <a:gd name="T33" fmla="*/ 34 h 221"/>
                      <a:gd name="T34" fmla="*/ 122 w 272"/>
                      <a:gd name="T35" fmla="*/ 23 h 221"/>
                      <a:gd name="T36" fmla="*/ 116 w 272"/>
                      <a:gd name="T37" fmla="*/ 22 h 221"/>
                      <a:gd name="T38" fmla="*/ 131 w 272"/>
                      <a:gd name="T39" fmla="*/ 14 h 221"/>
                      <a:gd name="T40" fmla="*/ 115 w 272"/>
                      <a:gd name="T41" fmla="*/ 40 h 221"/>
                      <a:gd name="T42" fmla="*/ 135 w 272"/>
                      <a:gd name="T43" fmla="*/ 30 h 221"/>
                      <a:gd name="T44" fmla="*/ 121 w 272"/>
                      <a:gd name="T45" fmla="*/ 46 h 221"/>
                      <a:gd name="T46" fmla="*/ 136 w 272"/>
                      <a:gd name="T47" fmla="*/ 49 h 221"/>
                      <a:gd name="T48" fmla="*/ 115 w 272"/>
                      <a:gd name="T49" fmla="*/ 67 h 221"/>
                      <a:gd name="T50" fmla="*/ 134 w 272"/>
                      <a:gd name="T51" fmla="*/ 69 h 221"/>
                      <a:gd name="T52" fmla="*/ 110 w 272"/>
                      <a:gd name="T53" fmla="*/ 78 h 221"/>
                      <a:gd name="T54" fmla="*/ 112 w 272"/>
                      <a:gd name="T55" fmla="*/ 89 h 221"/>
                      <a:gd name="T56" fmla="*/ 88 w 272"/>
                      <a:gd name="T57" fmla="*/ 86 h 221"/>
                      <a:gd name="T58" fmla="*/ 102 w 272"/>
                      <a:gd name="T59" fmla="*/ 105 h 221"/>
                      <a:gd name="T60" fmla="*/ 76 w 272"/>
                      <a:gd name="T61" fmla="*/ 90 h 221"/>
                      <a:gd name="T62" fmla="*/ 82 w 272"/>
                      <a:gd name="T63" fmla="*/ 110 h 221"/>
                      <a:gd name="T64" fmla="*/ 63 w 272"/>
                      <a:gd name="T65" fmla="*/ 96 h 221"/>
                      <a:gd name="T66" fmla="*/ 67 w 272"/>
                      <a:gd name="T67" fmla="*/ 105 h 221"/>
                      <a:gd name="T68" fmla="*/ 56 w 272"/>
                      <a:gd name="T69" fmla="*/ 100 h 221"/>
                      <a:gd name="T70" fmla="*/ 49 w 272"/>
                      <a:gd name="T71" fmla="*/ 104 h 221"/>
                      <a:gd name="T72" fmla="*/ 55 w 272"/>
                      <a:gd name="T73" fmla="*/ 93 h 221"/>
                      <a:gd name="T74" fmla="*/ 35 w 272"/>
                      <a:gd name="T75" fmla="*/ 107 h 221"/>
                      <a:gd name="T76" fmla="*/ 44 w 272"/>
                      <a:gd name="T77" fmla="*/ 88 h 221"/>
                      <a:gd name="T78" fmla="*/ 8 w 272"/>
                      <a:gd name="T79" fmla="*/ 107 h 221"/>
                      <a:gd name="T80" fmla="*/ 34 w 272"/>
                      <a:gd name="T81" fmla="*/ 86 h 221"/>
                      <a:gd name="T82" fmla="*/ 0 w 272"/>
                      <a:gd name="T83" fmla="*/ 85 h 221"/>
                      <a:gd name="T84" fmla="*/ 36 w 272"/>
                      <a:gd name="T85" fmla="*/ 75 h 221"/>
                      <a:gd name="T86" fmla="*/ 24 w 272"/>
                      <a:gd name="T87" fmla="*/ 72 h 221"/>
                      <a:gd name="T88" fmla="*/ 45 w 272"/>
                      <a:gd name="T89" fmla="*/ 69 h 221"/>
                      <a:gd name="T90" fmla="*/ 26 w 272"/>
                      <a:gd name="T91" fmla="*/ 51 h 221"/>
                      <a:gd name="T92" fmla="*/ 47 w 272"/>
                      <a:gd name="T93" fmla="*/ 55 h 22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272" h="221">
                        <a:moveTo>
                          <a:pt x="93" y="110"/>
                        </a:moveTo>
                        <a:lnTo>
                          <a:pt x="77" y="94"/>
                        </a:lnTo>
                        <a:lnTo>
                          <a:pt x="87" y="89"/>
                        </a:lnTo>
                        <a:lnTo>
                          <a:pt x="65" y="67"/>
                        </a:lnTo>
                        <a:lnTo>
                          <a:pt x="95" y="77"/>
                        </a:lnTo>
                        <a:lnTo>
                          <a:pt x="82" y="21"/>
                        </a:lnTo>
                        <a:lnTo>
                          <a:pt x="112" y="80"/>
                        </a:lnTo>
                        <a:lnTo>
                          <a:pt x="112" y="63"/>
                        </a:lnTo>
                        <a:lnTo>
                          <a:pt x="127" y="75"/>
                        </a:lnTo>
                        <a:lnTo>
                          <a:pt x="129" y="65"/>
                        </a:lnTo>
                        <a:lnTo>
                          <a:pt x="134" y="72"/>
                        </a:lnTo>
                        <a:lnTo>
                          <a:pt x="135" y="45"/>
                        </a:lnTo>
                        <a:lnTo>
                          <a:pt x="154" y="72"/>
                        </a:lnTo>
                        <a:lnTo>
                          <a:pt x="189" y="0"/>
                        </a:lnTo>
                        <a:lnTo>
                          <a:pt x="185" y="30"/>
                        </a:lnTo>
                        <a:lnTo>
                          <a:pt x="199" y="15"/>
                        </a:lnTo>
                        <a:lnTo>
                          <a:pt x="185" y="68"/>
                        </a:lnTo>
                        <a:lnTo>
                          <a:pt x="244" y="47"/>
                        </a:lnTo>
                        <a:lnTo>
                          <a:pt x="232" y="45"/>
                        </a:lnTo>
                        <a:lnTo>
                          <a:pt x="262" y="28"/>
                        </a:lnTo>
                        <a:lnTo>
                          <a:pt x="229" y="80"/>
                        </a:lnTo>
                        <a:lnTo>
                          <a:pt x="269" y="60"/>
                        </a:lnTo>
                        <a:lnTo>
                          <a:pt x="241" y="92"/>
                        </a:lnTo>
                        <a:lnTo>
                          <a:pt x="272" y="99"/>
                        </a:lnTo>
                        <a:lnTo>
                          <a:pt x="229" y="134"/>
                        </a:lnTo>
                        <a:lnTo>
                          <a:pt x="267" y="139"/>
                        </a:lnTo>
                        <a:lnTo>
                          <a:pt x="219" y="157"/>
                        </a:lnTo>
                        <a:lnTo>
                          <a:pt x="224" y="179"/>
                        </a:lnTo>
                        <a:lnTo>
                          <a:pt x="175" y="172"/>
                        </a:lnTo>
                        <a:lnTo>
                          <a:pt x="204" y="211"/>
                        </a:lnTo>
                        <a:lnTo>
                          <a:pt x="152" y="181"/>
                        </a:lnTo>
                        <a:lnTo>
                          <a:pt x="164" y="221"/>
                        </a:lnTo>
                        <a:lnTo>
                          <a:pt x="125" y="192"/>
                        </a:lnTo>
                        <a:lnTo>
                          <a:pt x="134" y="211"/>
                        </a:lnTo>
                        <a:lnTo>
                          <a:pt x="112" y="201"/>
                        </a:lnTo>
                        <a:lnTo>
                          <a:pt x="98" y="209"/>
                        </a:lnTo>
                        <a:lnTo>
                          <a:pt x="109" y="186"/>
                        </a:lnTo>
                        <a:lnTo>
                          <a:pt x="70" y="214"/>
                        </a:lnTo>
                        <a:lnTo>
                          <a:pt x="87" y="177"/>
                        </a:lnTo>
                        <a:lnTo>
                          <a:pt x="15" y="214"/>
                        </a:lnTo>
                        <a:lnTo>
                          <a:pt x="67" y="172"/>
                        </a:lnTo>
                        <a:lnTo>
                          <a:pt x="0" y="171"/>
                        </a:lnTo>
                        <a:lnTo>
                          <a:pt x="72" y="151"/>
                        </a:lnTo>
                        <a:lnTo>
                          <a:pt x="47" y="144"/>
                        </a:lnTo>
                        <a:lnTo>
                          <a:pt x="90" y="139"/>
                        </a:lnTo>
                        <a:lnTo>
                          <a:pt x="52" y="102"/>
                        </a:lnTo>
                        <a:lnTo>
                          <a:pt x="93" y="110"/>
                        </a:lnTo>
                        <a:close/>
                      </a:path>
                    </a:pathLst>
                  </a:custGeom>
                  <a:solidFill>
                    <a:srgbClr val="FFF8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513" name="Freeform 37"/>
              <p:cNvSpPr>
                <a:spLocks/>
              </p:cNvSpPr>
              <p:nvPr/>
            </p:nvSpPr>
            <p:spPr bwMode="auto">
              <a:xfrm rot="17772683">
                <a:off x="2707656" y="845927"/>
                <a:ext cx="744423" cy="435863"/>
              </a:xfrm>
              <a:custGeom>
                <a:avLst/>
                <a:gdLst>
                  <a:gd name="T0" fmla="*/ 396714 w 888"/>
                  <a:gd name="T1" fmla="*/ 7700 h 475"/>
                  <a:gd name="T2" fmla="*/ 315140 w 888"/>
                  <a:gd name="T3" fmla="*/ 42351 h 475"/>
                  <a:gd name="T4" fmla="*/ 237750 w 888"/>
                  <a:gd name="T5" fmla="*/ 77002 h 475"/>
                  <a:gd name="T6" fmla="*/ 145717 w 888"/>
                  <a:gd name="T7" fmla="*/ 114541 h 475"/>
                  <a:gd name="T8" fmla="*/ 131076 w 888"/>
                  <a:gd name="T9" fmla="*/ 158817 h 475"/>
                  <a:gd name="T10" fmla="*/ 59960 w 888"/>
                  <a:gd name="T11" fmla="*/ 195393 h 475"/>
                  <a:gd name="T12" fmla="*/ 5578 w 888"/>
                  <a:gd name="T13" fmla="*/ 333997 h 475"/>
                  <a:gd name="T14" fmla="*/ 91335 w 888"/>
                  <a:gd name="T15" fmla="*/ 403299 h 475"/>
                  <a:gd name="T16" fmla="*/ 151992 w 888"/>
                  <a:gd name="T17" fmla="*/ 420624 h 475"/>
                  <a:gd name="T18" fmla="*/ 195917 w 888"/>
                  <a:gd name="T19" fmla="*/ 406186 h 475"/>
                  <a:gd name="T20" fmla="*/ 202192 w 888"/>
                  <a:gd name="T21" fmla="*/ 371535 h 475"/>
                  <a:gd name="T22" fmla="*/ 258666 w 888"/>
                  <a:gd name="T23" fmla="*/ 354210 h 475"/>
                  <a:gd name="T24" fmla="*/ 269124 w 888"/>
                  <a:gd name="T25" fmla="*/ 377310 h 475"/>
                  <a:gd name="T26" fmla="*/ 252391 w 888"/>
                  <a:gd name="T27" fmla="*/ 423512 h 475"/>
                  <a:gd name="T28" fmla="*/ 296315 w 888"/>
                  <a:gd name="T29" fmla="*/ 455275 h 475"/>
                  <a:gd name="T30" fmla="*/ 350698 w 888"/>
                  <a:gd name="T31" fmla="*/ 435062 h 475"/>
                  <a:gd name="T32" fmla="*/ 446913 w 888"/>
                  <a:gd name="T33" fmla="*/ 377310 h 475"/>
                  <a:gd name="T34" fmla="*/ 474105 w 888"/>
                  <a:gd name="T35" fmla="*/ 359985 h 475"/>
                  <a:gd name="T36" fmla="*/ 479682 w 888"/>
                  <a:gd name="T37" fmla="*/ 281058 h 475"/>
                  <a:gd name="T38" fmla="*/ 513846 w 888"/>
                  <a:gd name="T39" fmla="*/ 232931 h 475"/>
                  <a:gd name="T40" fmla="*/ 547312 w 888"/>
                  <a:gd name="T41" fmla="*/ 250257 h 475"/>
                  <a:gd name="T42" fmla="*/ 574503 w 888"/>
                  <a:gd name="T43" fmla="*/ 204056 h 475"/>
                  <a:gd name="T44" fmla="*/ 616336 w 888"/>
                  <a:gd name="T45" fmla="*/ 172292 h 475"/>
                  <a:gd name="T46" fmla="*/ 593328 w 888"/>
                  <a:gd name="T47" fmla="*/ 117428 h 475"/>
                  <a:gd name="T48" fmla="*/ 559862 w 888"/>
                  <a:gd name="T49" fmla="*/ 65452 h 475"/>
                  <a:gd name="T50" fmla="*/ 538946 w 888"/>
                  <a:gd name="T51" fmla="*/ 7700 h 475"/>
                  <a:gd name="T52" fmla="*/ 478288 w 888"/>
                  <a:gd name="T53" fmla="*/ 16363 h 475"/>
                  <a:gd name="T54" fmla="*/ 423905 w 888"/>
                  <a:gd name="T55" fmla="*/ 48126 h 475"/>
                  <a:gd name="T56" fmla="*/ 396714 w 888"/>
                  <a:gd name="T57" fmla="*/ 7700 h 47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88" h="475">
                    <a:moveTo>
                      <a:pt x="569" y="8"/>
                    </a:moveTo>
                    <a:cubicBezTo>
                      <a:pt x="538" y="13"/>
                      <a:pt x="490" y="32"/>
                      <a:pt x="452" y="44"/>
                    </a:cubicBezTo>
                    <a:cubicBezTo>
                      <a:pt x="414" y="56"/>
                      <a:pt x="381" y="68"/>
                      <a:pt x="341" y="80"/>
                    </a:cubicBezTo>
                    <a:cubicBezTo>
                      <a:pt x="301" y="92"/>
                      <a:pt x="234" y="105"/>
                      <a:pt x="209" y="119"/>
                    </a:cubicBezTo>
                    <a:cubicBezTo>
                      <a:pt x="184" y="133"/>
                      <a:pt x="208" y="151"/>
                      <a:pt x="188" y="165"/>
                    </a:cubicBezTo>
                    <a:cubicBezTo>
                      <a:pt x="168" y="179"/>
                      <a:pt x="116" y="173"/>
                      <a:pt x="86" y="203"/>
                    </a:cubicBezTo>
                    <a:cubicBezTo>
                      <a:pt x="56" y="233"/>
                      <a:pt x="0" y="311"/>
                      <a:pt x="8" y="347"/>
                    </a:cubicBezTo>
                    <a:cubicBezTo>
                      <a:pt x="16" y="383"/>
                      <a:pt x="96" y="404"/>
                      <a:pt x="131" y="419"/>
                    </a:cubicBezTo>
                    <a:cubicBezTo>
                      <a:pt x="166" y="434"/>
                      <a:pt x="193" y="437"/>
                      <a:pt x="218" y="437"/>
                    </a:cubicBezTo>
                    <a:cubicBezTo>
                      <a:pt x="243" y="437"/>
                      <a:pt x="269" y="431"/>
                      <a:pt x="281" y="422"/>
                    </a:cubicBezTo>
                    <a:cubicBezTo>
                      <a:pt x="293" y="413"/>
                      <a:pt x="275" y="395"/>
                      <a:pt x="290" y="386"/>
                    </a:cubicBezTo>
                    <a:cubicBezTo>
                      <a:pt x="305" y="377"/>
                      <a:pt x="355" y="367"/>
                      <a:pt x="371" y="368"/>
                    </a:cubicBezTo>
                    <a:cubicBezTo>
                      <a:pt x="387" y="369"/>
                      <a:pt x="388" y="380"/>
                      <a:pt x="386" y="392"/>
                    </a:cubicBezTo>
                    <a:cubicBezTo>
                      <a:pt x="384" y="404"/>
                      <a:pt x="356" y="427"/>
                      <a:pt x="362" y="440"/>
                    </a:cubicBezTo>
                    <a:cubicBezTo>
                      <a:pt x="368" y="453"/>
                      <a:pt x="402" y="471"/>
                      <a:pt x="425" y="473"/>
                    </a:cubicBezTo>
                    <a:cubicBezTo>
                      <a:pt x="448" y="475"/>
                      <a:pt x="467" y="465"/>
                      <a:pt x="503" y="452"/>
                    </a:cubicBezTo>
                    <a:cubicBezTo>
                      <a:pt x="539" y="439"/>
                      <a:pt x="612" y="405"/>
                      <a:pt x="641" y="392"/>
                    </a:cubicBezTo>
                    <a:cubicBezTo>
                      <a:pt x="670" y="379"/>
                      <a:pt x="672" y="391"/>
                      <a:pt x="680" y="374"/>
                    </a:cubicBezTo>
                    <a:cubicBezTo>
                      <a:pt x="688" y="357"/>
                      <a:pt x="679" y="314"/>
                      <a:pt x="688" y="292"/>
                    </a:cubicBezTo>
                    <a:cubicBezTo>
                      <a:pt x="697" y="270"/>
                      <a:pt x="721" y="247"/>
                      <a:pt x="737" y="242"/>
                    </a:cubicBezTo>
                    <a:cubicBezTo>
                      <a:pt x="753" y="237"/>
                      <a:pt x="771" y="265"/>
                      <a:pt x="785" y="260"/>
                    </a:cubicBezTo>
                    <a:cubicBezTo>
                      <a:pt x="799" y="255"/>
                      <a:pt x="808" y="225"/>
                      <a:pt x="824" y="212"/>
                    </a:cubicBezTo>
                    <a:cubicBezTo>
                      <a:pt x="840" y="199"/>
                      <a:pt x="880" y="194"/>
                      <a:pt x="884" y="179"/>
                    </a:cubicBezTo>
                    <a:cubicBezTo>
                      <a:pt x="888" y="164"/>
                      <a:pt x="864" y="140"/>
                      <a:pt x="851" y="122"/>
                    </a:cubicBezTo>
                    <a:cubicBezTo>
                      <a:pt x="838" y="104"/>
                      <a:pt x="816" y="87"/>
                      <a:pt x="803" y="68"/>
                    </a:cubicBezTo>
                    <a:cubicBezTo>
                      <a:pt x="790" y="49"/>
                      <a:pt x="792" y="16"/>
                      <a:pt x="773" y="8"/>
                    </a:cubicBezTo>
                    <a:cubicBezTo>
                      <a:pt x="754" y="0"/>
                      <a:pt x="713" y="10"/>
                      <a:pt x="686" y="17"/>
                    </a:cubicBezTo>
                    <a:cubicBezTo>
                      <a:pt x="659" y="24"/>
                      <a:pt x="627" y="51"/>
                      <a:pt x="608" y="50"/>
                    </a:cubicBezTo>
                    <a:cubicBezTo>
                      <a:pt x="589" y="49"/>
                      <a:pt x="577" y="17"/>
                      <a:pt x="569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CC00"/>
                  </a:gs>
                  <a:gs pos="100000">
                    <a:srgbClr val="008000"/>
                  </a:gs>
                </a:gsLst>
                <a:path path="rect">
                  <a:fillToRect l="50000" t="50000" r="50000" b="50000"/>
                </a:path>
              </a:gradFill>
              <a:ln w="19050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cxnSp>
            <p:nvCxnSpPr>
              <p:cNvPr id="588" name="Прямая со стрелкой 587"/>
              <p:cNvCxnSpPr/>
              <p:nvPr/>
            </p:nvCxnSpPr>
            <p:spPr>
              <a:xfrm flipH="1" flipV="1">
                <a:off x="1883793" y="1033894"/>
                <a:ext cx="1200652" cy="563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9" name="Rectangle 103"/>
              <p:cNvSpPr>
                <a:spLocks noChangeArrowheads="1"/>
              </p:cNvSpPr>
              <p:nvPr/>
            </p:nvSpPr>
            <p:spPr bwMode="auto">
              <a:xfrm>
                <a:off x="2309693" y="1463791"/>
                <a:ext cx="469680" cy="165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1,5-2 км</a:t>
                </a:r>
                <a:endParaRPr lang="ru-RU" sz="1000" dirty="0">
                  <a:latin typeface="Arial" pitchFamily="34" charset="0"/>
                </a:endParaRPr>
              </a:p>
            </p:txBody>
          </p:sp>
          <p:grpSp>
            <p:nvGrpSpPr>
              <p:cNvPr id="620" name="Группа 619"/>
              <p:cNvGrpSpPr/>
              <p:nvPr/>
            </p:nvGrpSpPr>
            <p:grpSpPr>
              <a:xfrm>
                <a:off x="3171949" y="1208505"/>
                <a:ext cx="820675" cy="624587"/>
                <a:chOff x="3171949" y="1208505"/>
                <a:chExt cx="820675" cy="624587"/>
              </a:xfrm>
            </p:grpSpPr>
            <p:grpSp>
              <p:nvGrpSpPr>
                <p:cNvPr id="587" name="Группа 586"/>
                <p:cNvGrpSpPr/>
                <p:nvPr/>
              </p:nvGrpSpPr>
              <p:grpSpPr>
                <a:xfrm>
                  <a:off x="3171949" y="1208505"/>
                  <a:ext cx="820675" cy="624587"/>
                  <a:chOff x="2891911" y="2765485"/>
                  <a:chExt cx="4047833" cy="2745169"/>
                </a:xfrm>
              </p:grpSpPr>
              <p:sp>
                <p:nvSpPr>
                  <p:cNvPr id="579" name="Дуга 578"/>
                  <p:cNvSpPr/>
                  <p:nvPr/>
                </p:nvSpPr>
                <p:spPr>
                  <a:xfrm rot="13818925">
                    <a:off x="2972340" y="2801641"/>
                    <a:ext cx="115489" cy="96302"/>
                  </a:xfrm>
                  <a:prstGeom prst="arc">
                    <a:avLst>
                      <a:gd name="adj1" fmla="val 16200000"/>
                      <a:gd name="adj2" fmla="val 5300061"/>
                    </a:avLst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80" name="Дуга 579"/>
                  <p:cNvSpPr/>
                  <p:nvPr/>
                </p:nvSpPr>
                <p:spPr>
                  <a:xfrm rot="9240617">
                    <a:off x="2891911" y="5404404"/>
                    <a:ext cx="104677" cy="106250"/>
                  </a:xfrm>
                  <a:prstGeom prst="arc">
                    <a:avLst>
                      <a:gd name="adj1" fmla="val 16200000"/>
                      <a:gd name="adj2" fmla="val 5300061"/>
                    </a:avLst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81" name="Дуга 580"/>
                  <p:cNvSpPr/>
                  <p:nvPr/>
                </p:nvSpPr>
                <p:spPr>
                  <a:xfrm rot="19712197">
                    <a:off x="6712596" y="2765485"/>
                    <a:ext cx="104677" cy="106250"/>
                  </a:xfrm>
                  <a:prstGeom prst="arc">
                    <a:avLst>
                      <a:gd name="adj1" fmla="val 16200000"/>
                      <a:gd name="adj2" fmla="val 5300061"/>
                    </a:avLst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82" name="Дуга 581"/>
                  <p:cNvSpPr/>
                  <p:nvPr/>
                </p:nvSpPr>
                <p:spPr>
                  <a:xfrm rot="2826624">
                    <a:off x="6833848" y="5370111"/>
                    <a:ext cx="115489" cy="96302"/>
                  </a:xfrm>
                  <a:prstGeom prst="arc">
                    <a:avLst>
                      <a:gd name="adj1" fmla="val 16200000"/>
                      <a:gd name="adj2" fmla="val 5300061"/>
                    </a:avLst>
                  </a:prstGeom>
                  <a:ln w="952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583" name="Прямая соединительная линия 582"/>
                  <p:cNvCxnSpPr/>
                  <p:nvPr/>
                </p:nvCxnSpPr>
                <p:spPr>
                  <a:xfrm flipV="1">
                    <a:off x="3080328" y="2778189"/>
                    <a:ext cx="3649016" cy="31182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4" name="Прямая соединительная линия 583"/>
                  <p:cNvCxnSpPr/>
                  <p:nvPr/>
                </p:nvCxnSpPr>
                <p:spPr>
                  <a:xfrm flipV="1">
                    <a:off x="2970418" y="5441360"/>
                    <a:ext cx="3877210" cy="4735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Прямая соединительная линия 584"/>
                  <p:cNvCxnSpPr/>
                  <p:nvPr/>
                </p:nvCxnSpPr>
                <p:spPr>
                  <a:xfrm flipV="1">
                    <a:off x="2947389" y="2884439"/>
                    <a:ext cx="52338" cy="2514191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6" name="Прямая соединительная линия 585"/>
                  <p:cNvCxnSpPr/>
                  <p:nvPr/>
                </p:nvCxnSpPr>
                <p:spPr>
                  <a:xfrm flipH="1" flipV="1">
                    <a:off x="6790057" y="2847482"/>
                    <a:ext cx="118284" cy="2534979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8" name="Группа 597"/>
                <p:cNvGrpSpPr/>
                <p:nvPr/>
              </p:nvGrpSpPr>
              <p:grpSpPr>
                <a:xfrm>
                  <a:off x="3291605" y="1521587"/>
                  <a:ext cx="345193" cy="263072"/>
                  <a:chOff x="5386627" y="3949950"/>
                  <a:chExt cx="620139" cy="362097"/>
                </a:xfrm>
              </p:grpSpPr>
              <p:sp>
                <p:nvSpPr>
                  <p:cNvPr id="596" name="Прямоугольный треугольник 595"/>
                  <p:cNvSpPr/>
                  <p:nvPr/>
                </p:nvSpPr>
                <p:spPr>
                  <a:xfrm>
                    <a:off x="5649930" y="4112445"/>
                    <a:ext cx="356836" cy="199602"/>
                  </a:xfrm>
                  <a:prstGeom prst="rtTriangle">
                    <a:avLst/>
                  </a:pr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597" name="Прямая со стрелкой 596"/>
                  <p:cNvCxnSpPr/>
                  <p:nvPr/>
                </p:nvCxnSpPr>
                <p:spPr>
                  <a:xfrm flipH="1" flipV="1">
                    <a:off x="5386627" y="3949950"/>
                    <a:ext cx="339256" cy="204362"/>
                  </a:xfrm>
                  <a:prstGeom prst="straightConnector1">
                    <a:avLst/>
                  </a:prstGeom>
                  <a:ln w="15875">
                    <a:solidFill>
                      <a:srgbClr val="FF0000"/>
                    </a:solidFill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0" name="Группа 599"/>
                <p:cNvGrpSpPr/>
                <p:nvPr/>
              </p:nvGrpSpPr>
              <p:grpSpPr>
                <a:xfrm>
                  <a:off x="3623205" y="1279661"/>
                  <a:ext cx="294621" cy="318550"/>
                  <a:chOff x="592669" y="3405322"/>
                  <a:chExt cx="2309704" cy="2144453"/>
                </a:xfrm>
              </p:grpSpPr>
              <p:grpSp>
                <p:nvGrpSpPr>
                  <p:cNvPr id="601" name="Группа 600"/>
                  <p:cNvGrpSpPr/>
                  <p:nvPr/>
                </p:nvGrpSpPr>
                <p:grpSpPr>
                  <a:xfrm>
                    <a:off x="938578" y="3612333"/>
                    <a:ext cx="1620571" cy="1937442"/>
                    <a:chOff x="3766241" y="3078178"/>
                    <a:chExt cx="1620571" cy="1937442"/>
                  </a:xfrm>
                </p:grpSpPr>
                <p:cxnSp>
                  <p:nvCxnSpPr>
                    <p:cNvPr id="616" name="Прямая соединительная линия 615"/>
                    <p:cNvCxnSpPr/>
                    <p:nvPr/>
                  </p:nvCxnSpPr>
                  <p:spPr>
                    <a:xfrm flipV="1">
                      <a:off x="3775295" y="3358836"/>
                      <a:ext cx="1593410" cy="9053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7" name="Прямая соединительная линия 616"/>
                    <p:cNvCxnSpPr/>
                    <p:nvPr/>
                  </p:nvCxnSpPr>
                  <p:spPr>
                    <a:xfrm>
                      <a:off x="5377758" y="3078178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8" name="Прямая соединительная линия 617"/>
                    <p:cNvCxnSpPr/>
                    <p:nvPr/>
                  </p:nvCxnSpPr>
                  <p:spPr>
                    <a:xfrm>
                      <a:off x="3766241" y="3100811"/>
                      <a:ext cx="9054" cy="53415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9" name="Прямая соединительная линия 618"/>
                    <p:cNvCxnSpPr/>
                    <p:nvPr/>
                  </p:nvCxnSpPr>
                  <p:spPr>
                    <a:xfrm>
                      <a:off x="4572000" y="3376943"/>
                      <a:ext cx="54321" cy="1638677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02" name="Группа 601"/>
                  <p:cNvGrpSpPr/>
                  <p:nvPr/>
                </p:nvGrpSpPr>
                <p:grpSpPr>
                  <a:xfrm>
                    <a:off x="2210555" y="3405611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610" name="Группа 609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614" name="Прямая соединительная линия 613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" name="Прямая соединительная линия 614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11" name="Группа 610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612" name="Прямая соединительная линия 611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" name="Прямая соединительная линия 612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3" name="Группа 602"/>
                  <p:cNvGrpSpPr/>
                  <p:nvPr/>
                </p:nvGrpSpPr>
                <p:grpSpPr>
                  <a:xfrm>
                    <a:off x="592669" y="3405322"/>
                    <a:ext cx="691818" cy="407405"/>
                    <a:chOff x="5893731" y="4783248"/>
                    <a:chExt cx="632306" cy="1066799"/>
                  </a:xfrm>
                </p:grpSpPr>
                <p:grpSp>
                  <p:nvGrpSpPr>
                    <p:cNvPr id="604" name="Группа 603"/>
                    <p:cNvGrpSpPr/>
                    <p:nvPr/>
                  </p:nvGrpSpPr>
                  <p:grpSpPr>
                    <a:xfrm rot="10800000">
                      <a:off x="5893731" y="4783248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608" name="Прямая соединительная линия 607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" name="Прямая соединительная линия 608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05" name="Группа 604"/>
                    <p:cNvGrpSpPr/>
                    <p:nvPr/>
                  </p:nvGrpSpPr>
                  <p:grpSpPr>
                    <a:xfrm>
                      <a:off x="5901348" y="5315893"/>
                      <a:ext cx="624689" cy="534154"/>
                      <a:chOff x="6835366" y="3766242"/>
                      <a:chExt cx="1484770" cy="841972"/>
                    </a:xfrm>
                  </p:grpSpPr>
                  <p:cxnSp>
                    <p:nvCxnSpPr>
                      <p:cNvPr id="606" name="Прямая соединительная линия 605"/>
                      <p:cNvCxnSpPr/>
                      <p:nvPr/>
                    </p:nvCxnSpPr>
                    <p:spPr>
                      <a:xfrm flipV="1">
                        <a:off x="6835366" y="3766242"/>
                        <a:ext cx="724278" cy="841972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" name="Прямая соединительная линия 606"/>
                      <p:cNvCxnSpPr/>
                      <p:nvPr/>
                    </p:nvCxnSpPr>
                    <p:spPr>
                      <a:xfrm>
                        <a:off x="7559644" y="3766242"/>
                        <a:ext cx="760492" cy="796705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cxnSp>
            <p:nvCxnSpPr>
              <p:cNvPr id="634" name="Прямая со стрелкой 633"/>
              <p:cNvCxnSpPr/>
              <p:nvPr/>
            </p:nvCxnSpPr>
            <p:spPr>
              <a:xfrm flipH="1">
                <a:off x="1942517" y="1885996"/>
                <a:ext cx="1200919" cy="10837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" name="Rectangle 103"/>
              <p:cNvSpPr>
                <a:spLocks noChangeArrowheads="1"/>
              </p:cNvSpPr>
              <p:nvPr/>
            </p:nvSpPr>
            <p:spPr bwMode="auto">
              <a:xfrm>
                <a:off x="2239016" y="2774026"/>
                <a:ext cx="469680" cy="165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ru-RU" sz="1000" dirty="0">
                    <a:solidFill>
                      <a:srgbClr val="000000"/>
                    </a:solidFill>
                    <a:latin typeface="Arial" pitchFamily="34" charset="0"/>
                  </a:rPr>
                  <a:t>1,5-2 км</a:t>
                </a:r>
                <a:endParaRPr lang="ru-RU" sz="1000" dirty="0">
                  <a:latin typeface="Arial" pitchFamily="34" charset="0"/>
                </a:endParaRPr>
              </a:p>
            </p:txBody>
          </p:sp>
        </p:grpSp>
      </p:grpSp>
      <p:sp>
        <p:nvSpPr>
          <p:cNvPr id="406" name="Прямоугольник 405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Требования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 порядку выбора стартовой позиции комплекса с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1729235" y="4365104"/>
            <a:ext cx="10437612" cy="173697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безопасного подхода (с учетом маскирующих свойств местности);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расположения всех лиц расчета; основное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работы;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точку сбора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личного состава по окончанию работы или экстренной эвакуации; ведет визуальную и звуковую разведку и управляет расчетом с близкого расстояния. </a:t>
            </a:r>
          </a:p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запускают с любых участков местности (господствующая высота, крыши зданий, сооружений) где отсутствуют естественные и искусственные препятствия (ЛЭП, вышки сотовой связи, многоэтажные сооружения, большие водные преграды, лесополосы перед антеннами) на пути пуска (полета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Прямоугольник 453"/>
          <p:cNvSpPr/>
          <p:nvPr/>
        </p:nvSpPr>
        <p:spPr bwMode="auto">
          <a:xfrm>
            <a:off x="47328" y="4634658"/>
            <a:ext cx="1323721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Начальник расчета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55" name="Стрелка вправо 454"/>
          <p:cNvSpPr/>
          <p:nvPr/>
        </p:nvSpPr>
        <p:spPr>
          <a:xfrm>
            <a:off x="1343472" y="4794260"/>
            <a:ext cx="39072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Прямоугольник 491"/>
          <p:cNvSpPr/>
          <p:nvPr/>
        </p:nvSpPr>
        <p:spPr bwMode="auto">
          <a:xfrm>
            <a:off x="47328" y="6237312"/>
            <a:ext cx="12119519" cy="55129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допускается размещение перед ретрансляторами маскировочных сетей, токопроводящих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 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объектов, блокирующих излучение!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Ведение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разведки оператором разведывательного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выбор объектов противника для поражения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2495600" y="6237312"/>
            <a:ext cx="7035234" cy="53207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26352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помнить: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дальше </a:t>
            </a:r>
            <a:r>
              <a:rPr lang="ru-RU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тем выше он должен быть!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71849" y="620688"/>
            <a:ext cx="10294998" cy="1856359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26352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обязан: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карте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подробно изучить район ведения разведки, ожидаемое местоположение разведываемых объектов, ориентиры и рельеф местности в районе объектов, а также характерные опознавательные признаки объектов разведки;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тактические приемы разведки объектов с учетом их системы ПВО и РЭБ, времени суток, фона, рельефа местности и метеорологических условий;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объективный контроль поражения объектов противника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40231" y="1144445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подготовке к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полету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1435241" y="1232039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881425" y="2849974"/>
            <a:ext cx="10285422" cy="115509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 разведку (поиск) цели в указанном районе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нормативов по непрерывности работы оператора и тактико-технических возможностей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рабочей зоны должна быть в пределах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устойчивого приема видеосигнала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телеметрической информации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зоне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прямой видимости с отсутствием преград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(горы, лес, здания и т.п.), которые могут блокировать сигнал.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49806" y="3016653"/>
            <a:ext cx="1474445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полета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1559495" y="3140968"/>
            <a:ext cx="286687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841464" y="4365104"/>
            <a:ext cx="10325383" cy="163648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263525" algn="just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в целях вскрытия: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передовых воинских частей и подразделении войск противника;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характера оборонительных рубежей и степени занятости их войсками;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местонахождения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узлов обороны и опорных пунктов;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сосредоточения личного состава и направлений возможного выдвижения резервов; </a:t>
            </a:r>
          </a:p>
          <a:p>
            <a:pPr indent="263525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расположения КНП и пунктов управления войсками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9846" y="4581128"/>
            <a:ext cx="1359768" cy="1080120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Воздушная разведка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противника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1404856" y="486916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620689"/>
            <a:ext cx="8915001" cy="3418517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Ведение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разведки оператором разведывательного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выбор высоты полета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для распознавания объектов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противника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 bwMode="auto">
          <a:xfrm>
            <a:off x="7752185" y="4113387"/>
            <a:ext cx="1332349" cy="465369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2300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2393950" y="4792723"/>
            <a:ext cx="4392783" cy="375755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минометных позиций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личного состава</a:t>
            </a:r>
            <a:endPara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6847939" y="4692569"/>
            <a:ext cx="87803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3299062" y="5451669"/>
            <a:ext cx="3508465" cy="386691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малоразмерных типовых целей</a:t>
            </a:r>
            <a:endPara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6880561" y="5383912"/>
            <a:ext cx="844657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691472" y="6093296"/>
            <a:ext cx="6124608" cy="586554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корректирования маршрута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полета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осуществления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объективного контроля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поражения цели</a:t>
            </a:r>
            <a:endPara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6827399" y="6115415"/>
            <a:ext cx="860218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3662748" y="4162694"/>
            <a:ext cx="3159431" cy="391911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бронетехники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автомобилей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6888088" y="4090064"/>
            <a:ext cx="778407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1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7752184" y="4712942"/>
            <a:ext cx="1352205" cy="516258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7725975" y="5402819"/>
            <a:ext cx="1686729" cy="54646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 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00-300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7767016" y="6122638"/>
            <a:ext cx="1604645" cy="55721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 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00-300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4772" t="3317" r="1536" b="7149"/>
          <a:stretch/>
        </p:blipFill>
        <p:spPr>
          <a:xfrm>
            <a:off x="191344" y="648136"/>
            <a:ext cx="11814860" cy="47250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Способы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ведения разведки оператором разведывательного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429140" y="5661248"/>
            <a:ext cx="9577064" cy="91640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поиска объектов в глубине боевых порядков с охватом всего назначенного района с учетом возможностей курсовой видеокамеры, высоты полета, маскировочных свойств местности и прозрачности атмосферы.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520542" y="5661248"/>
            <a:ext cx="148748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/>
              <a:t>разведка в назначенном районе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027774" y="5831417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58622"/>
            <a:ext cx="11521280" cy="500868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Способы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ведения разведки оператором разведывательного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2567608" y="5964555"/>
            <a:ext cx="9082949" cy="60237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для поиска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подвижных (малоподвижных) объектов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охватом развилки дорог.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643338" y="5824965"/>
            <a:ext cx="1522904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/>
              <a:t>разведка в назначенном секторе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166242" y="597771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978" t="3031" r="2621" b="3030"/>
          <a:stretch/>
        </p:blipFill>
        <p:spPr>
          <a:xfrm>
            <a:off x="2783633" y="576097"/>
            <a:ext cx="6429220" cy="378900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Способы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поиска объектов оператором разведывательного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6240016" y="4509120"/>
            <a:ext cx="5934808" cy="230425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74625"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артиллерийские позиции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рядом с дорогой (вдоль лесополос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indent="174625"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блокпосты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на дорогах рядом с населенными пунктами (на въезде и выезде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4625"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опорные пункты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на окраинах населенных пунктов и стратегических высотах по следам (ширине и цвету колеи), вытоптанным грунтовым площадкам на местах разгрузки боеприпасов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продовольствия;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4625" algn="just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схемы и позиции охраны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(протоптанные тропы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775520" y="4509119"/>
            <a:ext cx="3240360" cy="230425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7462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при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наличии информации о его местонахождении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уделением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особого внимания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населенным пунктам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дорогам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открытых флангах наших войск и ведется одним проходом чуть левее, другим – чуть правее (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летать над дорогой!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20470" y="5060510"/>
            <a:ext cx="1359768" cy="1176802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объекта на заданном маршруте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1415480" y="5373216"/>
            <a:ext cx="29584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5015880" y="5136669"/>
            <a:ext cx="1224136" cy="1100643"/>
          </a:xfrm>
          <a:prstGeom prst="rightArrow">
            <a:avLst>
              <a:gd name="adj1" fmla="val 50000"/>
              <a:gd name="adj2" fmla="val 18984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вскрыть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7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Рекомендации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расчету с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для поражения целей </a:t>
            </a: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2238987" y="692696"/>
            <a:ext cx="9761670" cy="1049026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БМП, БТР и бронемашины атаковать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наиболее уязвимые места двумя расчетами, работающими на разных частотах. Первую атаку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осуществлять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кумулятивным боеприпасом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остановки движущегося бронеобъекта, вторую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осколочно-фугасным боеприпасом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поражения пехоты, покидающей подбитую машину.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119336" y="776535"/>
            <a:ext cx="1647800" cy="688548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бронетехники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1802378" y="852298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1932387" y="1916832"/>
            <a:ext cx="10068270" cy="54772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первым применять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кумулятивный боеприпас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для уничтожения дверей укрытия, а вторую атаку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осколочно-фугасным боеприпасом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19336" y="1876975"/>
            <a:ext cx="1359768" cy="63607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блиндажей и укрытий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1496370" y="1916832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2037437" y="5013176"/>
            <a:ext cx="9963219" cy="165618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произвести тщательную съемку местности, изучить местные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разведпризнаки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активности противника и выявить его огневые точки, определить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для поражения: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потенциальные укрытия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(чердаки и подвалы домов, отдельные строения) – вечером «выбивать» двери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кумулятивным боеприпасом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 течение ночи вести наблюдение, а утром поражать уже разведанные цели,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целесообразно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умышленно оставлять непораженным какое-либо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удобное для занятия его противником, в целях наведения на него артиллерии, либо самостоятельного уничтожения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135315" y="5260873"/>
            <a:ext cx="1461689" cy="1120455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Перед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штурмом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населенного пункта</a:t>
            </a:r>
            <a:endPara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1636071" y="558924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1967829" y="2636912"/>
            <a:ext cx="10032828" cy="64807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spc="-3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ограниченном пространстве</a:t>
            </a:r>
            <a:r>
              <a:rPr lang="ru-RU" sz="1600" spc="-3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spc="-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30" dirty="0">
                <a:latin typeface="Arial" panose="020B0604020202020204" pitchFamily="34" charset="0"/>
                <a:cs typeface="Arial" panose="020B0604020202020204" pitchFamily="34" charset="0"/>
              </a:rPr>
              <a:t>либо в лесном массиве (где скорость ветра минимальна) применять </a:t>
            </a:r>
            <a:r>
              <a:rPr lang="ru-RU" sz="1600" b="1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гранаты</a:t>
            </a:r>
            <a:r>
              <a:rPr lang="ru-RU" sz="1600" b="1" spc="-3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 слезоточивым газом</a:t>
            </a:r>
            <a:r>
              <a:rPr lang="ru-RU" sz="1600" spc="-3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136602" y="2636912"/>
            <a:ext cx="1359768" cy="648072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личного состава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1531612" y="2708919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2078998" y="3451552"/>
            <a:ext cx="9921659" cy="134560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пересеченной местности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предварительная атака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пулеметных и минометных расчетов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средств ведения оптической разведки, антенн радиосвязи,  целенаправленное разрушение потенциальных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укрытий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противника (блиндажей, перекрытий, «лисьих нор»), недопущение подхода его резервов, – требует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четкой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координации действий между командиром штурмового отряда и начальником расчета комплекса с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139657" y="3529350"/>
            <a:ext cx="1492589" cy="1123786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наступления штурмовых отрядов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трелка вправо 46"/>
          <p:cNvSpPr/>
          <p:nvPr/>
        </p:nvSpPr>
        <p:spPr>
          <a:xfrm>
            <a:off x="1677397" y="3861048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629" r="1584" b="7157"/>
          <a:stretch/>
        </p:blipFill>
        <p:spPr>
          <a:xfrm>
            <a:off x="1600040" y="575904"/>
            <a:ext cx="3775880" cy="1769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7184" t="5045" r="4234" b="24337"/>
          <a:stretch/>
        </p:blipFill>
        <p:spPr>
          <a:xfrm>
            <a:off x="5591944" y="657559"/>
            <a:ext cx="4752528" cy="16875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39616" y="2350049"/>
            <a:ext cx="6408712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(1-расположение оператора; </a:t>
            </a:r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2-месторасположение </a:t>
            </a:r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антенны; </a:t>
            </a:r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3-цель </a:t>
            </a:r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поражения)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Порядок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применения FPV-комплекса в особых условиях    </a:t>
            </a: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2495600" y="2743894"/>
            <a:ext cx="9599239" cy="130257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заряжать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АКБ при температуре воздуха 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50</a:t>
            </a:r>
            <a:r>
              <a:rPr lang="en-US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Рабочая температура заряда АКБ </a:t>
            </a: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+ 20</a:t>
            </a:r>
            <a:r>
              <a:rPr lang="en-US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позицию аккумуляторы выносятся в 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термосумке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подогревом, либо под одеждой и закрепляются к FPV-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дрону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непосредственно перед </a:t>
            </a:r>
            <a:r>
              <a:rPr lang="ru-RU" sz="1600" spc="-3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применением;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FPV-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сильный дождь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если он для этого не </a:t>
            </a:r>
            <a:r>
              <a:rPr lang="ru-RU" sz="1600" spc="-3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адаптирован;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 </a:t>
            </a: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электрические детонаторы 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инициатора </a:t>
            </a:r>
            <a:r>
              <a:rPr lang="ru-RU" sz="1600" spc="-3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боеприпаса.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7328" y="3016653"/>
            <a:ext cx="1087477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зимнее время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>
            <a:off x="1127448" y="3176255"/>
            <a:ext cx="1368152" cy="576064"/>
          </a:xfrm>
          <a:prstGeom prst="rightArrow">
            <a:avLst>
              <a:gd name="adj1" fmla="val 50000"/>
              <a:gd name="adj2" fmla="val 37301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3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2663756" y="4105814"/>
            <a:ext cx="9431083" cy="579318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радиопоглощающие факторы </a:t>
            </a:r>
            <a:r>
              <a:rPr lang="ru-RU" sz="1600" spc="-30" dirty="0">
                <a:latin typeface="Arial" panose="020B0604020202020204" pitchFamily="34" charset="0"/>
                <a:cs typeface="Arial" panose="020B0604020202020204" pitchFamily="34" charset="0"/>
              </a:rPr>
              <a:t>поверхности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3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b="1" spc="-3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spc="-3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водоем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различных влажности и температуре поглощают и отражают радиоволны</a:t>
            </a:r>
            <a:r>
              <a:rPr lang="ru-RU" sz="1600" spc="-3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47328" y="4005064"/>
            <a:ext cx="1416052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(маршрут) полета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1494844" y="4164666"/>
            <a:ext cx="1137448" cy="576064"/>
          </a:xfrm>
          <a:prstGeom prst="rightArrow">
            <a:avLst>
              <a:gd name="adj1" fmla="val 50000"/>
              <a:gd name="adj2" fmla="val 39418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3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учитывать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1825230" y="5949280"/>
            <a:ext cx="10269609" cy="86870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76213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умело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замаскироваться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подготовить безопасное место на случай обстрела, свободно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ориентироваться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местности для оценки объекта и выбора правильной траектории захода на цель, тщательно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контролировать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положение антенны по направлению полета на максимальную дальность.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47328" y="5949280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открытой местности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трелка вправо 43"/>
          <p:cNvSpPr/>
          <p:nvPr/>
        </p:nvSpPr>
        <p:spPr>
          <a:xfrm>
            <a:off x="1415480" y="6093296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 bwMode="auto">
          <a:xfrm>
            <a:off x="2632292" y="4797152"/>
            <a:ext cx="9462547" cy="105688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ЛЭП (провода, столбы), крупных металлоконструкций,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вышек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сотовой связи, спутниковых антенн,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высоких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зданий и сооружений по маршруту полета;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зависшего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положения вблизи высоких зданий на уровне оконных проемов и чердачных помещений.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47328" y="4941168"/>
            <a:ext cx="1359768" cy="576675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трелка вправо 46"/>
          <p:cNvSpPr/>
          <p:nvPr/>
        </p:nvSpPr>
        <p:spPr>
          <a:xfrm>
            <a:off x="1442337" y="4941779"/>
            <a:ext cx="1169469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3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исключить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 bwMode="auto">
          <a:xfrm>
            <a:off x="0" y="465"/>
            <a:ext cx="12192000" cy="4815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8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Актуальность, цели и учебные вопросы лекции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-1706" y="620655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АКТУАЛЬНОСТЬ ТЕМЫ ЛЕКЦИИ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0" y="1240971"/>
            <a:ext cx="12144671" cy="64106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Обусловливается необходимостью выработки единого подхода у командиров и штабов тактического звена к вопросам подготовки и применения расчетов с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бою.</a:t>
            </a:r>
            <a:endParaRPr lang="ru-RU" sz="1600" i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0" y="200933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ЦЕЛИ ЛЕКЦИИ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0" y="2640718"/>
            <a:ext cx="12144671" cy="114895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Дать обучающимся систематизированные основы научных знаний о составе и задачах, выполняемых расчетом с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порядке их применения в интересах батальона в ходе боя.</a:t>
            </a:r>
          </a:p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Сконцентрировать внимание на наиболее сложных и узловых вопросах, общих положениях по составу и задачам расчета с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ходе боя.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5785" y="3916971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УЧЕБНЫЕ ВОПРОСЫ ЛЕКЦИИ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55785" y="4548359"/>
            <a:ext cx="12144671" cy="6088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08000" defTabSz="914378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Состав и задачи расчета с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 ходе боя.</a:t>
            </a:r>
          </a:p>
          <a:p>
            <a:pPr indent="108000" defTabSz="914378"/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Порядок применения расчетов с </a:t>
            </a:r>
            <a:r>
              <a:rPr lang="en-US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интересах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батальона.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99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r="13003"/>
          <a:stretch/>
        </p:blipFill>
        <p:spPr>
          <a:xfrm>
            <a:off x="5303912" y="579543"/>
            <a:ext cx="6828211" cy="454774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Тактический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пример оперативного окружения группировки ВСУ в Авдеевке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8146" y="579542"/>
            <a:ext cx="4977734" cy="306548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spc="-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января 2024г. 6 расчетов комплексов FPV заняли господствующие высоты вокруг </a:t>
            </a:r>
            <a:r>
              <a:rPr lang="ru-RU" sz="1600" spc="-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н.п</a:t>
            </a:r>
            <a:r>
              <a:rPr lang="ru-RU" sz="1600" spc="-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Авдеевка и </a:t>
            </a:r>
            <a:r>
              <a:rPr lang="ru-RU" sz="1600" spc="-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уничтожали</a:t>
            </a:r>
            <a:r>
              <a:rPr lang="ru-RU" sz="1600" spc="-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противника на дорогах через </a:t>
            </a:r>
            <a:r>
              <a:rPr lang="ru-RU" sz="1600" spc="-7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Очеретино</a:t>
            </a:r>
            <a:r>
              <a:rPr lang="ru-RU" sz="1600" spc="-7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Орловка – Авдеевка во время движения (подвоза боеприпасов, ротации личного состава с вывозом раненых). </a:t>
            </a:r>
          </a:p>
          <a:p>
            <a:pPr indent="182563" algn="just"/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Выбор позиции основывался на </a:t>
            </a:r>
            <a:r>
              <a:rPr lang="ru-RU" sz="1600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7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подлета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FPV-</a:t>
            </a:r>
            <a:r>
              <a:rPr lang="ru-RU" sz="1600" spc="-7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к цели (</a:t>
            </a:r>
            <a:r>
              <a:rPr lang="ru-RU" sz="1600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минут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="1" spc="-7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в зоне гарантированного поражения после ее обнаружения разведывательным </a:t>
            </a:r>
            <a:r>
              <a:rPr lang="ru-RU" sz="1600" spc="-70" dirty="0" err="1"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, что позволяло долететь и поразить цель, подлетая </a:t>
            </a:r>
            <a:r>
              <a:rPr lang="ru-RU" sz="1600" spc="-7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сзади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, и методом </a:t>
            </a:r>
            <a:r>
              <a:rPr lang="ru-RU" sz="1600" spc="-7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пропорционального сближения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spc="-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29655" y="4046391"/>
            <a:ext cx="4986225" cy="269497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Начальник расчета определял неснижаемый запас (</a:t>
            </a:r>
            <a:r>
              <a:rPr lang="ru-RU" sz="1600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35 </a:t>
            </a:r>
            <a:r>
              <a:rPr lang="ru-RU" sz="1600" spc="-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600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в сутки). </a:t>
            </a:r>
          </a:p>
          <a:p>
            <a:pPr indent="182563" algn="just"/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Итого за 7 дней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: расход FPV-</a:t>
            </a:r>
            <a:r>
              <a:rPr lang="ru-RU" sz="1600" spc="-50" dirty="0" err="1"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типа BT-40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штук, из них ПВХ-1 (дневной)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287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штук, ПВХ-2 (ночной)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штук, ПВХ-3 (ИИ захват цели)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штук; </a:t>
            </a:r>
          </a:p>
          <a:p>
            <a:pPr indent="182563" algn="just"/>
            <a:r>
              <a:rPr lang="ru-RU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всего поражено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 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целей, из них танки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ед., БМП «Бредли-М2»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ед., легкобронированная техника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ед., различных видов автомобилей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 ед., опорные пункты, дома и укрытия с военнослужащими ВСУ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, топливохранилище – </a:t>
            </a:r>
            <a:r>
              <a:rPr lang="ru-RU" sz="1600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spc="-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5400000">
            <a:off x="2294917" y="3557676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5015880" y="558924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5417246" y="5013176"/>
            <a:ext cx="6714877" cy="180215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b="1" spc="-40" dirty="0"/>
              <a:t>Вывод: 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организованные </a:t>
            </a:r>
            <a:r>
              <a:rPr lang="ru-RU" sz="1600" spc="-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spc="-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расчетов и соседних подразделений по </a:t>
            </a:r>
            <a:r>
              <a:rPr lang="ru-RU" sz="1600" spc="-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внештатным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средствам связи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spc="-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грамотное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размещение расчетов на позициях и работа на </a:t>
            </a:r>
            <a:r>
              <a:rPr lang="ru-RU" sz="1600" spc="-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частотах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spc="-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маскировка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spc="-4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скоординированность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действий штурмовых отрядов и </a:t>
            </a:r>
            <a:r>
              <a:rPr lang="ru-RU" sz="1600" spc="-4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целераспределение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, погодные условия, </a:t>
            </a:r>
            <a:r>
              <a:rPr lang="ru-RU" sz="1600" spc="-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r>
              <a:rPr lang="ru-RU" sz="1600" spc="-40" dirty="0">
                <a:latin typeface="Arial" panose="020B0604020202020204" pitchFamily="34" charset="0"/>
                <a:cs typeface="Arial" panose="020B0604020202020204" pitchFamily="34" charset="0"/>
              </a:rPr>
              <a:t> противника в заблуждение обеспечили выполнение боевой задачи с высокой эффективностью</a:t>
            </a:r>
            <a:r>
              <a:rPr lang="ru-RU" spc="-40" dirty="0"/>
              <a:t>.</a:t>
            </a:r>
            <a:endParaRPr lang="ru-RU" spc="-40" dirty="0"/>
          </a:p>
        </p:txBody>
      </p:sp>
    </p:spTree>
    <p:extLst>
      <p:ext uri="{BB962C8B-B14F-4D97-AF65-F5344CB8AC3E}">
        <p14:creationId xmlns:p14="http://schemas.microsoft.com/office/powerpoint/2010/main" val="4885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4186" r="1253" b="2813"/>
          <a:stretch/>
        </p:blipFill>
        <p:spPr>
          <a:xfrm>
            <a:off x="3459803" y="598032"/>
            <a:ext cx="8540854" cy="44293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Тактический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пример отражения наступления ВСУ на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Бахмут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5418" y="568380"/>
            <a:ext cx="3163461" cy="343668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мая 2023 года расчет FPV работал по </a:t>
            </a: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охране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обороне </a:t>
            </a:r>
            <a:r>
              <a:rPr lang="ru-RU" sz="1600" spc="-30" dirty="0" err="1">
                <a:latin typeface="Arial" panose="020B0604020202020204" pitchFamily="34" charset="0"/>
                <a:cs typeface="Arial" panose="020B0604020202020204" pitchFamily="34" charset="0"/>
              </a:rPr>
              <a:t>омсбр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направлении 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Соледар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Бахмут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провел рекогносцировку, выбрал место стартовой позиции с укрытием и  подготовил боеприпасы для FPV-</a:t>
            </a:r>
            <a:r>
              <a:rPr lang="ru-RU" sz="1600" spc="-3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кумулятивной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боевой частью КЗ-6, </a:t>
            </a:r>
            <a:r>
              <a:rPr lang="ru-RU" sz="1600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осколочно-фугасной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боевой частью ОФБЧ-3, боеприпасы </a:t>
            </a:r>
            <a:r>
              <a:rPr lang="ru-RU" sz="1600" spc="-3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слезоточивым газом </a:t>
            </a:r>
            <a:r>
              <a:rPr lang="ru-RU" sz="1600" spc="-3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(если солдат ВСУ придется «выкуривать» из блиндажей, подвалов или леса).</a:t>
            </a:r>
            <a:endParaRPr lang="ru-RU" sz="1600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119336" y="4365105"/>
            <a:ext cx="2808312" cy="2448272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суток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расчетом были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уничтожены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бойцов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ВСУ,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БМП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пикапов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БМ «Козак»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выведены из строя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Т-72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противник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деморализован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на данном участке самовольно оставлял позиции.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1379476" y="3897052"/>
            <a:ext cx="360040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2927648" y="5588933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3329014" y="5085184"/>
            <a:ext cx="8837833" cy="170818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2563"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Вывод: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наступление противника на отдельном участке было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остановлено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боевая задача выполнена. Этому способствовали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погодные условия,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тщательная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предварительная подготовка оборудования и боеприпасов расчетом комплекса FPV,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организация взаимодействия между расчетом комплекса и подразделениями бригады,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психологическая, физическая подготовка и взаимодействие всех лиц расчета,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слабое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противодействие средств РЭБ противника.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не только наносить удары, но и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постоянную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видеофиксацию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 пути полета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23" t="893" r="1789" b="2121"/>
          <a:stretch/>
        </p:blipFill>
        <p:spPr>
          <a:xfrm>
            <a:off x="4228672" y="452471"/>
            <a:ext cx="3751898" cy="6048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49" t="1039" r="2562" b="1192"/>
          <a:stretch/>
        </p:blipFill>
        <p:spPr>
          <a:xfrm>
            <a:off x="237736" y="476672"/>
            <a:ext cx="3751898" cy="6048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495" t="1039" r="2760" b="1192"/>
          <a:stretch/>
        </p:blipFill>
        <p:spPr>
          <a:xfrm>
            <a:off x="8210336" y="452471"/>
            <a:ext cx="3751898" cy="60486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770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5"/>
          <p:cNvSpPr>
            <a:spLocks noChangeArrowheads="1"/>
          </p:cNvSpPr>
          <p:nvPr/>
        </p:nvSpPr>
        <p:spPr bwMode="auto">
          <a:xfrm>
            <a:off x="1528232" y="487705"/>
            <a:ext cx="9135541" cy="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3597" b="1"/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1528232" y="503565"/>
            <a:ext cx="9135541" cy="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3597" b="1"/>
          </a:p>
        </p:txBody>
      </p:sp>
      <p:sp>
        <p:nvSpPr>
          <p:cNvPr id="15" name="Прямоугольник 14"/>
          <p:cNvSpPr/>
          <p:nvPr/>
        </p:nvSpPr>
        <p:spPr>
          <a:xfrm>
            <a:off x="4367809" y="2492896"/>
            <a:ext cx="3240359" cy="3932626"/>
          </a:xfrm>
          <a:prstGeom prst="rect">
            <a:avLst/>
          </a:prstGeom>
          <a:solidFill>
            <a:srgbClr val="C1FD8B"/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Инв.№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9419уч</a:t>
            </a:r>
          </a:p>
          <a:p>
            <a:pPr algn="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УЧЕБНО-НАУЧНЫЙ ЦЕНТР СУХОПУТНЫХ ВОЙСК </a:t>
            </a: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«ОБЩЕВОЙСКОВАЯ  ОРДЕНА ЖУКОВА АКАДЕМИЯ ВООРУЖЕННЫХ СИЛ РОССИЙСКОЙ ФЕДЕРАЦИИ»</a:t>
            </a: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Боевого применения авиации</a:t>
            </a: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ТЕОРЕТИЧЕСКИЕ ОСНОВЫ БОЕВОГО ПРИМЕНЕНИЯ БЕСПИЛОТНОЙ АВИАЦИИ В БОЕВЫХ ДЕЙСТВИЯХ ОБЩЕВОЙСКОВЫХ СОЕДИНЕНИЙ</a:t>
            </a: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УЧЕБНОЕ ПОСОБИЕ</a:t>
            </a: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Издание академии</a:t>
            </a:r>
          </a:p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ctr">
              <a:defRPr/>
            </a:pPr>
            <a:endParaRPr lang="ru-RU" sz="500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  <a:p>
            <a:pPr algn="ctr">
              <a:defRPr/>
            </a:pPr>
            <a:endParaRPr lang="ru-RU" sz="5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ЛИТЕРАТУРА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470" y="631388"/>
            <a:ext cx="12144671" cy="98478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ts val="0"/>
              </a:spcBef>
              <a:buNone/>
              <a:defRPr/>
            </a:pPr>
            <a:r>
              <a:rPr lang="ru-RU" sz="1600" b="1" spc="-3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а) основная: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ru-RU" sz="1600" b="1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Теоретические основы боевого применения беспилотных летательных аппаратов в боевых действиях общевойсковых соединений. Учебное пособие, 2023 г., инв. </a:t>
            </a:r>
            <a:r>
              <a:rPr lang="ru-RU" sz="1600" b="1" spc="-3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9419уч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i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8232" y="487705"/>
            <a:ext cx="9135541" cy="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3597" b="1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8232" y="503565"/>
            <a:ext cx="9135541" cy="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3597" b="1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ПЕРВЫЙ УЧЕБНЫЙ ВОПРОС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0470" y="631388"/>
            <a:ext cx="12144671" cy="6088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 и задачи расчета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FPV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ходе </a:t>
            </a:r>
            <a:r>
              <a:rPr lang="ru-RU" sz="16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боя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12487" y="3525726"/>
            <a:ext cx="3130517" cy="330866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Квадрокоптер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DJI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Mavic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  <a:p>
            <a:pPr algn="ctr"/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Взлетный вес – 907 гр.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Поднимаемый вес – 0,25 кг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Дальность полета – 18 км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Скорость – 72 км/ч.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Скорость ветра макс. – 10,5 м/сек.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Время работы 31 мин.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Квадрокоптер DJI Mavic 2 Pro. (фото: istar-butik.ru/kvadrokopter-dji-mavic-2-zoom)">
            <a:hlinkClick r:id="rId2" tgtFrame="&quot;_blank&quot;" tooltip="&quot;Квадрокоптер DJI Mavic 2 Pro. (фото: istar-butik.ru/kvadrokopter-dji-mavic-2-zoom)&quot;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 b="6721"/>
          <a:stretch/>
        </p:blipFill>
        <p:spPr bwMode="auto">
          <a:xfrm>
            <a:off x="407368" y="4030687"/>
            <a:ext cx="2304255" cy="114396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 bwMode="auto">
          <a:xfrm>
            <a:off x="43" y="30575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Мини-</a:t>
            </a:r>
            <a:r>
              <a:rPr lang="ru-RU" alt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alt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квадрокоптерного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типа (FPV-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дроны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  <a:r>
              <a:rPr lang="ru-RU" alt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20470" y="631389"/>
            <a:ext cx="12144671" cy="2797611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FPV-</a:t>
            </a:r>
            <a:r>
              <a:rPr 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беспилотный летательный аппарат, оснащенный видеокамерой с функцией «вид от первого лица» (от англ.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FPV) и передающий видео в реальном времени на устройство оператора.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с FPV-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комплекс вооружения (оборудования), представляющий собой совокупность функционально взаимоувязанных технических средств, обеспечивающих подготовку к применению, применение и обслуживание FPV-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Предназначен для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уничтожения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живой силы противника, вооружения и военной техники, укрытий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прочих военных объектов, а также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разведки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время выполнения боевой задачи.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применяемые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FPV-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дроны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ПВХ-1 дневной (рама металл);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ПВХ-2 ночной (рама металл,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тепловизионная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камера);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ПВХ-3 с автоматической системой захвата цели на конечном этапе полета FPV-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ВТ-40 (рама карбон, рама металл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3287689" y="3525726"/>
            <a:ext cx="3168352" cy="330866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Квадрокоптер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DJI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Mavic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algn="ctr"/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Взлетная масса – 895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Скорость полета макс. – 57 км\ч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Потолок макс. – 6 000 м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Полетное время макс. – 46 мин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Полетное расстояние макс. – 30 км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Скорость ветра макс. – 12 м/сек.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Геопозиционирование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GPS +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Galileo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BeiDou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Один из лучших потребительских дронов – квадрокоптер DJI Mavic 3. &#10;(Скриншот: techcrunch.com/2021/11/04/dji-mavic-3-best-drone-price-msrp-2199)">
            <a:hlinkClick r:id="rId4" tgtFrame="&quot;_blank&quot;" tooltip="&quot;Один из лучших потребительских дронов – квадрокоптер DJI Mavic 3. &#10;(Скриншот: techcrunch.com/2021/11/04/dji-mavic-3-best-drone-price-msrp-2199)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4" b="10392"/>
          <a:stretch/>
        </p:blipFill>
        <p:spPr bwMode="auto">
          <a:xfrm>
            <a:off x="3734816" y="4030687"/>
            <a:ext cx="2289176" cy="91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 bwMode="auto">
          <a:xfrm>
            <a:off x="6600727" y="3525726"/>
            <a:ext cx="5545694" cy="330866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DJI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Matrice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30T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Взлетная масса макс. – 3 770 гр.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Скорость полета макс. – 23 м\сек (82,8 км\ч)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Потолок макс. – 5 000 м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Полетное время макс. – 41 мин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Время висения макс. – 36 мин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Допустимая скорость ветра макс. – 15 м\сек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Геопозиционирование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GPS+Galileo+BeiDou+GLONASS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Оборудование: камеры (широкоугольная, с зум-объективом,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тепловизионная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FPV), лазерный дальномер, визуальные системы обнаружения препятствий, системы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ИК-обнаружения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 descr="Квадрокоптер DJI M30T. &#10;(фото: dronomania.ru/wp-content/uploads/2022/04/DJI-M30T-photo.png)">
            <a:hlinkClick r:id="rId6" tgtFrame="&quot;_blank&quot;" tooltip="&quot;Квадрокоптер DJI M30T. &#10;(фото: dronomania.ru/wp-content/uploads/2022/04/DJI-M30T-photo.png)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3" b="28247"/>
          <a:stretch/>
        </p:blipFill>
        <p:spPr bwMode="auto">
          <a:xfrm>
            <a:off x="7943254" y="3893165"/>
            <a:ext cx="2860640" cy="6943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58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9336" y="764704"/>
            <a:ext cx="4503045" cy="4523495"/>
            <a:chOff x="119336" y="908720"/>
            <a:chExt cx="4503045" cy="4523495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119336" y="908720"/>
              <a:ext cx="4503045" cy="4523495"/>
              <a:chOff x="2140861" y="692696"/>
              <a:chExt cx="4503045" cy="4523495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419872" y="692696"/>
                <a:ext cx="1957983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Мотострелковый батальон</a:t>
                </a:r>
                <a:endPara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419835" y="1696363"/>
                <a:ext cx="1957983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Ударный взвод 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БпЛА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коптерного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типа и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FPV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дронов</a:t>
                </a:r>
                <a:endPara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685923" y="2950494"/>
                <a:ext cx="1957983" cy="9655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Отделение разведывательно-ударных 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БпЛА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коптерного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типа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511916" y="3212976"/>
                <a:ext cx="1957983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мсб</a:t>
                </a: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2377439" y="3055248"/>
                <a:ext cx="1957983" cy="72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мсб</a:t>
                </a:r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4873785" y="2185139"/>
                <a:ext cx="58862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i="1" dirty="0">
                    <a:solidFill>
                      <a:srgbClr val="000000"/>
                    </a:solidFill>
                    <a:latin typeface="Arial" pitchFamily="34" charset="0"/>
                  </a:rPr>
                  <a:t>21 (27)</a:t>
                </a:r>
                <a:endParaRPr lang="ru-RU" sz="1000" i="1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242962" y="2897519"/>
                <a:ext cx="1957983" cy="7347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Отделение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FPV</a:t>
                </a:r>
                <a:r>
                  <a:rPr lang="ru-RU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ru-RU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дронов</a:t>
                </a:r>
                <a:endPara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" name="Прямая соединительная линия 4"/>
              <p:cNvCxnSpPr>
                <a:stCxn id="2" idx="2"/>
                <a:endCxn id="11" idx="0"/>
              </p:cNvCxnSpPr>
              <p:nvPr/>
            </p:nvCxnSpPr>
            <p:spPr>
              <a:xfrm flipH="1">
                <a:off x="4398827" y="1412776"/>
                <a:ext cx="37" cy="283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>
                <a:off x="4398863" y="2408165"/>
                <a:ext cx="461" cy="2605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3221953" y="2675186"/>
                <a:ext cx="2442961" cy="73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>
                <a:off x="5667219" y="2682565"/>
                <a:ext cx="461" cy="2605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221953" y="2682565"/>
                <a:ext cx="3982" cy="2006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Прямоугольник 29"/>
              <p:cNvSpPr/>
              <p:nvPr/>
            </p:nvSpPr>
            <p:spPr>
              <a:xfrm>
                <a:off x="3875215" y="3386009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i="1" dirty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ru-RU" sz="1000" i="1" dirty="0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2140861" y="4015862"/>
                <a:ext cx="3979103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Состав взвода:</a:t>
                </a:r>
              </a:p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командир взвода (капитан) – 1</a:t>
                </a:r>
              </a:p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командир отделения/начальник расчета (сержант) – 4</a:t>
                </a:r>
              </a:p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оператор разведывательного </a:t>
                </a:r>
                <a:r>
                  <a:rPr lang="ru-RU" sz="1200" spc="-1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БпЛА</a:t>
                </a:r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 (ефрейтор) – 4</a:t>
                </a:r>
              </a:p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инженер комплекса </a:t>
                </a:r>
                <a:r>
                  <a:rPr lang="en-US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FPV</a:t>
                </a:r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 (ефрейтор) – 4</a:t>
                </a:r>
              </a:p>
              <a:p>
                <a:r>
                  <a:rPr lang="ru-RU" sz="12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оператор управления (ефрейтор) - 4</a:t>
                </a:r>
                <a:endParaRPr lang="ru-RU" sz="1200" dirty="0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6364441" y="3630222"/>
                <a:ext cx="25519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i="1" dirty="0">
                    <a:solidFill>
                      <a:srgbClr val="000000"/>
                    </a:solidFill>
                    <a:latin typeface="Arial" pitchFamily="34" charset="0"/>
                  </a:rPr>
                  <a:t>4</a:t>
                </a:r>
                <a:endParaRPr lang="ru-RU" sz="1000" i="1" dirty="0"/>
              </a:p>
            </p:txBody>
          </p:sp>
        </p:grp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"/>
            <a:srcRect l="6376" t="15018" r="10027" b="36825"/>
            <a:stretch/>
          </p:blipFill>
          <p:spPr>
            <a:xfrm rot="16200000">
              <a:off x="249499" y="2200449"/>
              <a:ext cx="709389" cy="862236"/>
            </a:xfrm>
            <a:prstGeom prst="rect">
              <a:avLst/>
            </a:prstGeom>
          </p:spPr>
        </p:pic>
      </p:grpSp>
      <p:sp>
        <p:nvSpPr>
          <p:cNvPr id="40" name="Прямоугольник 39"/>
          <p:cNvSpPr/>
          <p:nvPr/>
        </p:nvSpPr>
        <p:spPr>
          <a:xfrm>
            <a:off x="8360906" y="938167"/>
            <a:ext cx="3756817" cy="1683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 ВТ-40 снаряженный КЗ-6. Вид спереди.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АКБ 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Инженерный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кумулятивный боеприпас «КЗ-6»</a:t>
            </a: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Датчик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цели нажимного действия (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электрозамыкатель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припайки кабеля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электроцепи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внешнему элементу датчика цели</a:t>
            </a:r>
          </a:p>
          <a:p>
            <a:pPr indent="93663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Кабельные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линии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электроцепи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360906" y="3460166"/>
            <a:ext cx="3549654" cy="12883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Комплекс ВТ-40 со снаряженным ОФБЧ. Вид спереди.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Осколочно-фугасная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боевая часть</a:t>
            </a:r>
          </a:p>
          <a:p>
            <a:pPr indent="93663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Втулка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инициации с защитным колпачком</a:t>
            </a:r>
          </a:p>
          <a:p>
            <a:pPr indent="93663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Дублер-самоликвидатор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(ЗТПМ-300), установленный на ОФБЧ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4826516" y="2975912"/>
            <a:ext cx="3453738" cy="2079509"/>
            <a:chOff x="5587431" y="2563666"/>
            <a:chExt cx="2740222" cy="2079509"/>
          </a:xfrm>
        </p:grpSpPr>
        <p:pic>
          <p:nvPicPr>
            <p:cNvPr id="48" name="Рисунок 4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5" t="4680" r="22382" b="28325"/>
            <a:stretch/>
          </p:blipFill>
          <p:spPr>
            <a:xfrm>
              <a:off x="5602847" y="2563666"/>
              <a:ext cx="2724806" cy="2079509"/>
            </a:xfrm>
            <a:prstGeom prst="rect">
              <a:avLst/>
            </a:prstGeom>
          </p:spPr>
        </p:pic>
        <p:sp>
          <p:nvSpPr>
            <p:cNvPr id="49" name="Прямоугольник 48"/>
            <p:cNvSpPr/>
            <p:nvPr/>
          </p:nvSpPr>
          <p:spPr>
            <a:xfrm>
              <a:off x="6374115" y="3154878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1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52" name="Прямая со стрелкой 51"/>
            <p:cNvCxnSpPr/>
            <p:nvPr/>
          </p:nvCxnSpPr>
          <p:spPr>
            <a:xfrm>
              <a:off x="6519929" y="3360475"/>
              <a:ext cx="247650" cy="64135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3" name="Прямая со стрелкой 52"/>
            <p:cNvCxnSpPr/>
            <p:nvPr/>
          </p:nvCxnSpPr>
          <p:spPr>
            <a:xfrm flipH="1" flipV="1">
              <a:off x="7168082" y="4430158"/>
              <a:ext cx="274018" cy="3646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4" name="Прямая со стрелкой 53"/>
            <p:cNvCxnSpPr/>
            <p:nvPr/>
          </p:nvCxnSpPr>
          <p:spPr>
            <a:xfrm>
              <a:off x="5821429" y="4337105"/>
              <a:ext cx="698500" cy="4508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57" name="Прямоугольник 56"/>
            <p:cNvSpPr/>
            <p:nvPr/>
          </p:nvSpPr>
          <p:spPr>
            <a:xfrm>
              <a:off x="5587431" y="4184848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2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7404072" y="4308547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3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4810244" y="656346"/>
            <a:ext cx="3490138" cy="2092048"/>
            <a:chOff x="3994913" y="637800"/>
            <a:chExt cx="2781468" cy="1839674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994913" y="637800"/>
              <a:ext cx="2781468" cy="1839674"/>
              <a:chOff x="6084168" y="677208"/>
              <a:chExt cx="2991253" cy="1959704"/>
            </a:xfrm>
          </p:grpSpPr>
          <p:pic>
            <p:nvPicPr>
              <p:cNvPr id="39" name="Рисунок 38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677208"/>
                <a:ext cx="2991253" cy="1959704"/>
              </a:xfrm>
              <a:prstGeom prst="rect">
                <a:avLst/>
              </a:prstGeom>
              <a:noFill/>
            </p:spPr>
          </p:pic>
          <p:sp>
            <p:nvSpPr>
              <p:cNvPr id="45" name="Прямоугольник 44"/>
              <p:cNvSpPr/>
              <p:nvPr/>
            </p:nvSpPr>
            <p:spPr>
              <a:xfrm>
                <a:off x="7062699" y="1554568"/>
                <a:ext cx="274446" cy="262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>
                    <a:solidFill>
                      <a:srgbClr val="FF0000"/>
                    </a:solidFill>
                    <a:latin typeface="Arial" pitchFamily="34" charset="0"/>
                  </a:rPr>
                  <a:t>5</a:t>
                </a:r>
                <a:endParaRPr lang="ru-RU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1" name="Прямоугольник 60"/>
            <p:cNvSpPr/>
            <p:nvPr/>
          </p:nvSpPr>
          <p:spPr>
            <a:xfrm>
              <a:off x="4430132" y="2138552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4007880" y="1672379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3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353881" y="1239023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2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4775361" y="831402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>
                  <a:solidFill>
                    <a:srgbClr val="FF0000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1</a:t>
              </a:r>
              <a:endParaRPr lang="ru-RU" sz="10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1528232" y="487705"/>
            <a:ext cx="9135541" cy="64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sz="3597" b="1"/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Подразделение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с комплексами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дронов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в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батальоне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9987" y="5590149"/>
            <a:ext cx="12144671" cy="1152828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269875" algn="just" eaLnBrk="1" hangingPunct="1">
              <a:spcBef>
                <a:spcPts val="0"/>
              </a:spcBef>
              <a:defRPr/>
            </a:pPr>
            <a:r>
              <a:rPr lang="ru-RU" sz="1600" b="1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связи (радиосеть)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 командира подразделения с начальником расчета, работающим в районе запуска FPV- </a:t>
            </a:r>
            <a:r>
              <a:rPr lang="ru-RU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, осуществляется с использованием носимых радиостанций типа Р-168-5УН (30-108МГц), Р-187П1 (27-520 МГц) или двойного назначения (типа Р48 «Гранит», «</a:t>
            </a:r>
            <a:r>
              <a:rPr lang="ru-RU" sz="1600" spc="-10" dirty="0" err="1">
                <a:latin typeface="Arial" panose="020B0604020202020204" pitchFamily="34" charset="0"/>
                <a:cs typeface="Arial" panose="020B0604020202020204" pitchFamily="34" charset="0"/>
              </a:rPr>
              <a:t>Baufeng</a:t>
            </a:r>
            <a:r>
              <a:rPr lang="ru-RU" sz="1600" spc="-10" dirty="0">
                <a:latin typeface="Arial" panose="020B0604020202020204" pitchFamily="34" charset="0"/>
                <a:cs typeface="Arial" panose="020B0604020202020204" pitchFamily="34" charset="0"/>
              </a:rPr>
              <a:t>» и др.). Диапазон частот и режимы работы будут определяться возможностями радиостанций (МПР с ППРЧ), </a:t>
            </a:r>
            <a:r>
              <a:rPr lang="ru-RU" sz="16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исключая частоты 100–150 МГц.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91344" y="620688"/>
            <a:ext cx="11809312" cy="5544616"/>
            <a:chOff x="1" y="617162"/>
            <a:chExt cx="9121748" cy="454553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" y="617162"/>
              <a:ext cx="4571876" cy="4526338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Состав расчета</a:t>
              </a: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8831" y="2945461"/>
              <a:ext cx="4374584" cy="930968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Оператор FPV-</a:t>
              </a:r>
              <a:r>
                <a:rPr lang="ru-RU" sz="1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дрона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(далее – оператор)</a:t>
              </a:r>
              <a:r>
                <a:rPr lang="ru-RU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назначается из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числа военнослужащих, прошедших программу подготовки по коду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ВУС 225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«Беспилотных летательных аппаратов». 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6415" y="940354"/>
              <a:ext cx="4392488" cy="8164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Начальник расчета комплекса с FPV-</a:t>
              </a:r>
              <a:r>
                <a:rPr lang="ru-RU" sz="1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дронами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(далее – начальник расчета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назначается из числа военнослужащих, прошедших программу подготовки по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ВУС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«Беспилотных летательных аппаратов». 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6580" y="1885026"/>
              <a:ext cx="4392488" cy="920684"/>
            </a:xfrm>
            <a:prstGeom prst="rect">
              <a:avLst/>
            </a:prstGeom>
            <a:solidFill>
              <a:srgbClr val="FDB5F4"/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Оператор разведывательного </a:t>
              </a:r>
              <a:r>
                <a:rPr lang="ru-RU" sz="1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БпЛА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(далее – разведчик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назначается из числа прошедших программу подготовки по коду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ВУС 225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«Беспилотных летательных аппаратов». 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89695" y="3937966"/>
              <a:ext cx="4392488" cy="113152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tint val="66000"/>
                    <a:satMod val="16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Инженер комплекса с FPV-</a:t>
              </a:r>
              <a:r>
                <a:rPr lang="ru-RU" sz="1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дронами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(далее – инженер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назначается  из числа военнослужащих, прошедших программу подготовки по коду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ВУС 166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«Инженерно-саперные войска» и обладающих твердыми знаниями подготовки боеприпасов для FPV-</a:t>
              </a:r>
              <a:r>
                <a:rPr lang="ru-RU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дрона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701349" y="656737"/>
              <a:ext cx="4374073" cy="28793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Требования</a:t>
              </a:r>
              <a:r>
                <a:rPr lang="ru-RU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689600" y="971789"/>
              <a:ext cx="4392488" cy="8164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военнослужащий, обладающий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характерными качествами лидера, знаниями топографии, имеющего представление о применении FPV-</a:t>
              </a:r>
              <a:r>
                <a:rPr lang="ru-RU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дронов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умеющего пользоваться средствами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связи  (штатная категория «сержант»)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Стрелка вправо 37"/>
            <p:cNvSpPr/>
            <p:nvPr/>
          </p:nvSpPr>
          <p:spPr>
            <a:xfrm>
              <a:off x="4453415" y="1275606"/>
              <a:ext cx="334609" cy="360040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701350" y="1912735"/>
              <a:ext cx="4392488" cy="920684"/>
            </a:xfrm>
            <a:prstGeom prst="rect">
              <a:avLst/>
            </a:prstGeom>
            <a:solidFill>
              <a:srgbClr val="FDB5F4"/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подбираются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числа военнослужащих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старше 27 лет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являющихся уверенными пользователями ПЭВМ. 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(штатная категория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«ефрейтор»)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711304" y="2957938"/>
              <a:ext cx="4392488" cy="920684"/>
            </a:xfrm>
            <a:prstGeom prst="rect">
              <a:avLst/>
            </a:prstGeom>
            <a:solidFill>
              <a:srgbClr val="FFFFB7"/>
            </a:soli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подбираются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числа военнослужащих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старше 27 лет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являющихся уверенными пользователями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ПЭВМ,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способный обучаться по специальной программе </a:t>
              </a:r>
            </a:p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(штатная категория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«ефрейтор»)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Стрелка вправо 40"/>
            <p:cNvSpPr/>
            <p:nvPr/>
          </p:nvSpPr>
          <p:spPr>
            <a:xfrm>
              <a:off x="4469068" y="2263939"/>
              <a:ext cx="298326" cy="360040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Стрелка вправо 41"/>
            <p:cNvSpPr/>
            <p:nvPr/>
          </p:nvSpPr>
          <p:spPr>
            <a:xfrm>
              <a:off x="4453415" y="3252272"/>
              <a:ext cx="296249" cy="360040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729261" y="4031165"/>
              <a:ext cx="4392488" cy="113152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tint val="66000"/>
                    <a:satMod val="160000"/>
                  </a:schemeClr>
                </a:gs>
                <a:gs pos="50000">
                  <a:schemeClr val="bg2">
                    <a:lumMod val="75000"/>
                    <a:tint val="44500"/>
                    <a:satMod val="160000"/>
                  </a:schemeClr>
                </a:gs>
                <a:gs pos="100000">
                  <a:schemeClr val="bg2">
                    <a:lumMod val="75000"/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  <a:ln w="31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рекомендуется назначать из числа военнослужащих, имеющих опыт работы с инженерными боеприпасами, навыки работы с электрическим и огневым способами взрывания. </a:t>
              </a:r>
            </a:p>
          </p:txBody>
        </p:sp>
        <p:sp>
          <p:nvSpPr>
            <p:cNvPr id="44" name="Стрелка вправо 43"/>
            <p:cNvSpPr/>
            <p:nvPr/>
          </p:nvSpPr>
          <p:spPr>
            <a:xfrm>
              <a:off x="4453415" y="4397716"/>
              <a:ext cx="295493" cy="360040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Формирование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штатных расчетов с комплексами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дронов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17822" y="6208070"/>
            <a:ext cx="12144671" cy="60883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Личный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состав, не прошедший обучение, не допускается к эксплуатации комплекса с FPV-</a:t>
            </a:r>
            <a:r>
              <a:rPr lang="ru-RU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дронами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 bwMode="auto">
          <a:xfrm>
            <a:off x="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Постановка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задач командиру подразделения по применению расчета 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комплекса с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в ходе боевых действий в составе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батальона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2512023" y="1196752"/>
            <a:ext cx="4736105" cy="998145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боевые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задачи на вылет (несколько вылетов) или на период (до 2 суток),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на первый вылет (несколько вылетов),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ориентировочно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на последующие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действия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81211" y="655626"/>
            <a:ext cx="2340728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Командир батальона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7643277" y="674688"/>
            <a:ext cx="159658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Командир взвода </a:t>
            </a: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9701415" y="605874"/>
            <a:ext cx="2340728" cy="804116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Командир отделения </a:t>
            </a: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БпЛА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(начальник расчета)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90127" y="2541740"/>
            <a:ext cx="2340728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 обороне и наступлении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1199454" y="4441258"/>
            <a:ext cx="10837395" cy="660393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боеприпасы, используемые в работе, их классификацию и меры безопасности при работе с ними,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давать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указания инженеру поддерживать неснижаемый запас готовых средств поражения под различные задачи;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 bwMode="auto">
          <a:xfrm>
            <a:off x="623392" y="5256153"/>
            <a:ext cx="11413457" cy="72525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ориентироваться на местности, владеть средствами навигации и обладать знаниями в области картографии,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организовывать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взаимодействия с соседними подразделениями и подразделениями РЭБ;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 bwMode="auto">
          <a:xfrm>
            <a:off x="1952398" y="3378419"/>
            <a:ext cx="10089745" cy="769915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уяснить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задачу старшего начальника,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уверенно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руководить личным составом расчета,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выбирать стартовую позицию,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технические характеристики используемых FPV-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разведывательных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2914515" y="2420888"/>
            <a:ext cx="9127628" cy="81751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указывает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сведения о противнике; боевую задачу; район стартовой позиции; район (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 разведки и боевого применения; время готовности; сигналы взаимодействия (в том числе на выключение своих средств РЭБ в районе действия расчета) и оповещения.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119336" y="6154027"/>
            <a:ext cx="11917513" cy="51533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spcBef>
                <a:spcPts val="0"/>
              </a:spcBef>
              <a:defRPr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своевременно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отчитываться по проделанной работе после каждого применения непосредственному начальнику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5400000">
            <a:off x="573584" y="1585627"/>
            <a:ext cx="1373815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Стрелка вправо 52"/>
          <p:cNvSpPr/>
          <p:nvPr/>
        </p:nvSpPr>
        <p:spPr>
          <a:xfrm>
            <a:off x="9295034" y="652648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>
            <a:off x="2463198" y="490151"/>
            <a:ext cx="5175063" cy="850617"/>
          </a:xfrm>
          <a:prstGeom prst="rightArrow">
            <a:avLst>
              <a:gd name="adj1" fmla="val 50000"/>
              <a:gd name="adj2" fmla="val 33792"/>
            </a:avLst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Боевой приказ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486826" y="2543624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трелка вправо 55"/>
          <p:cNvSpPr/>
          <p:nvPr/>
        </p:nvSpPr>
        <p:spPr>
          <a:xfrm>
            <a:off x="1548524" y="342900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трелка вправо 56"/>
          <p:cNvSpPr/>
          <p:nvPr/>
        </p:nvSpPr>
        <p:spPr>
          <a:xfrm rot="5400000">
            <a:off x="-739494" y="4935156"/>
            <a:ext cx="2005692" cy="43204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трелка вправо 57"/>
          <p:cNvSpPr/>
          <p:nvPr/>
        </p:nvSpPr>
        <p:spPr>
          <a:xfrm rot="5400000">
            <a:off x="1239252" y="4109283"/>
            <a:ext cx="357883" cy="437478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трелка вправо 58"/>
          <p:cNvSpPr/>
          <p:nvPr/>
        </p:nvSpPr>
        <p:spPr>
          <a:xfrm rot="5400000">
            <a:off x="270529" y="4501199"/>
            <a:ext cx="1107819" cy="402093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141212" y="3356992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Начальник расчета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обязан: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 bwMode="auto">
          <a:xfrm>
            <a:off x="20470" y="0"/>
            <a:ext cx="12146377" cy="504089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Действия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расчета комплекса с FPV-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дронами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после получения боевой задачи 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847528" y="631388"/>
            <a:ext cx="10319319" cy="272560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уясняет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доводит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до расчета задачу батальона (роты);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первоочередные мероприятия 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(утверждает) расчет времени на подготовку к ее выполнению;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организовывает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взаимодействие с необходимыми должностными лицами;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обстановку;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докладывает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замысел старшему начальнику;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инженеру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боеприпасов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отдает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указания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оператору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разведчику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на подготовку аккумуляторных батарей и комплекса к применению,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функциональный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(полный сбор комплекса в ППД и выдача команд управления на FPV-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дрон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получение обратной видеосвязи) и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работоспособности оборудования и устранение возникших неисправностей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20470" y="685418"/>
            <a:ext cx="1359768" cy="772387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Начальник расчета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415480" y="845020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65247" y="3512544"/>
            <a:ext cx="10319319" cy="157264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изучает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предстоящих действий,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передний край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боевой состав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фортификационные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действий противника (наступление, оборона, ротация, подвоз материальных средств, эвакуация и т.д.) и его РЭБ,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замысле старшего начальника и свои задачи; </a:t>
            </a:r>
          </a:p>
          <a:p>
            <a:pPr indent="180975" algn="just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своих войск и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взаимодействия с ними (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исключить огневое поражение своих подразделений!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), уточняет задачу –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(направление, район, объект) и </a:t>
            </a:r>
            <a:r>
              <a:rPr lang="ru-RU" sz="16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поражения противника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38189" y="3566574"/>
            <a:ext cx="1359768" cy="1302586"/>
          </a:xfrm>
          <a:prstGeom prst="rect">
            <a:avLst/>
          </a:prstGeom>
          <a:gradFill>
            <a:gsLst>
              <a:gs pos="0">
                <a:srgbClr val="92D050"/>
              </a:gs>
              <a:gs pos="50000">
                <a:schemeClr val="bg1"/>
              </a:gs>
              <a:gs pos="100000">
                <a:srgbClr val="92D050"/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ходе уяснения боевой задачи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1433199" y="3726176"/>
            <a:ext cx="401366" cy="57606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38189" y="5226720"/>
            <a:ext cx="12128658" cy="1572640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indent="180975" algn="just"/>
            <a:r>
              <a:rPr lang="ru-RU" sz="1600" b="1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Рекогносцировка</a:t>
            </a:r>
            <a:r>
              <a:rPr lang="ru-RU" sz="16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проводится в целях: </a:t>
            </a:r>
          </a:p>
          <a:p>
            <a:pPr indent="180975" algn="just"/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проверки </a:t>
            </a:r>
            <a:r>
              <a:rPr lang="ru-RU" sz="1600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маршрута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 выдвижения расчета комплекса к месту выполнения боевой задачи, </a:t>
            </a:r>
          </a:p>
          <a:p>
            <a:pPr indent="180975" algn="just"/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уточнения </a:t>
            </a:r>
            <a:r>
              <a:rPr lang="ru-RU" sz="1600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точки спешивания 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(при необходимости), </a:t>
            </a:r>
          </a:p>
          <a:p>
            <a:pPr indent="180975" algn="just"/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</a:t>
            </a:r>
            <a:r>
              <a:rPr lang="ru-RU" sz="1600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стартовой позиции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, оценки </a:t>
            </a:r>
            <a:r>
              <a:rPr lang="ru-RU" sz="1600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 местности, местных </a:t>
            </a:r>
            <a:r>
              <a:rPr lang="ru-RU" sz="1600" spc="-20" dirty="0">
                <a:solidFill>
                  <a:srgbClr val="009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предметов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, влияющих на выполнение полета FPV-</a:t>
            </a:r>
            <a:r>
              <a:rPr lang="ru-RU" sz="1600" spc="-20" dirty="0" err="1"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80975" algn="just"/>
            <a:r>
              <a:rPr lang="ru-RU" sz="1600" b="1" u="sng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Способы: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 начальником расчета </a:t>
            </a:r>
            <a:r>
              <a:rPr lang="ru-RU" sz="16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 на местности, разведывательным </a:t>
            </a:r>
            <a:r>
              <a:rPr lang="ru-RU" sz="1600" spc="-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 или на </a:t>
            </a:r>
            <a:r>
              <a:rPr lang="ru-RU" sz="1600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карте</a:t>
            </a:r>
            <a:r>
              <a:rPr lang="ru-RU" sz="1600" spc="-2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2_Склон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22244</TotalTime>
  <Words>2941</Words>
  <Application>Microsoft Office PowerPoint</Application>
  <PresentationFormat>Широкоэкранный</PresentationFormat>
  <Paragraphs>326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Times New Roman</vt:lpstr>
      <vt:lpstr>Verdana</vt:lpstr>
      <vt:lpstr>Wingdings</vt:lpstr>
      <vt:lpstr>2_Склон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Фак1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Михаил</dc:creator>
  <cp:lastModifiedBy>Andrey</cp:lastModifiedBy>
  <cp:revision>1478</cp:revision>
  <cp:lastPrinted>2020-04-30T11:01:49Z</cp:lastPrinted>
  <dcterms:created xsi:type="dcterms:W3CDTF">2006-12-19T11:02:56Z</dcterms:created>
  <dcterms:modified xsi:type="dcterms:W3CDTF">2024-03-14T13:27:51Z</dcterms:modified>
</cp:coreProperties>
</file>